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4" r:id="rId18"/>
    <p:sldId id="275" r:id="rId19"/>
    <p:sldId id="278"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990600"/>
            <a:ext cx="10363200" cy="1371600"/>
          </a:xfrm>
        </p:spPr>
        <p:txBody>
          <a:bodyPr/>
          <a:lstStyle>
            <a:lvl1pPr>
              <a:defRPr sz="4000"/>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930400" y="3429000"/>
            <a:ext cx="9347200" cy="1600200"/>
          </a:xfrm>
        </p:spPr>
        <p:txBody>
          <a:bodyPr/>
          <a:lstStyle>
            <a:lvl1pPr marL="0" indent="0">
              <a:buFont typeface="Wingdings" panose="05000000000000000000" pitchFamily="2" charset="2"/>
              <a:buNone/>
              <a:defRPr sz="2800"/>
            </a:lvl1pPr>
          </a:lstStyle>
          <a:p>
            <a:pPr lvl="0"/>
            <a:r>
              <a:rPr lang="en-US" noProof="0" smtClean="0"/>
              <a:t>Click to edit Master subtitle style</a:t>
            </a:r>
          </a:p>
        </p:txBody>
      </p:sp>
      <p:sp>
        <p:nvSpPr>
          <p:cNvPr id="5124" name="Rectangle 4"/>
          <p:cNvSpPr>
            <a:spLocks noGrp="1" noChangeArrowheads="1"/>
          </p:cNvSpPr>
          <p:nvPr>
            <p:ph type="dt" sz="half" idx="2"/>
          </p:nvPr>
        </p:nvSpPr>
        <p:spPr>
          <a:xfrm>
            <a:off x="914400" y="6248400"/>
            <a:ext cx="2540000" cy="457200"/>
          </a:xfrm>
        </p:spPr>
        <p:txBody>
          <a:bodyPr/>
          <a:lstStyle>
            <a:lvl1pPr>
              <a:defRPr/>
            </a:lvl1pPr>
          </a:lstStyle>
          <a:p>
            <a:fld id="{ECDA4B9E-92A1-4F3E-A2CA-1AC832015B8E}" type="datetimeFigureOut">
              <a:rPr lang="en-US" smtClean="0"/>
              <a:pPr/>
              <a:t>9/12/2020</a:t>
            </a:fld>
            <a:endParaRPr lang="en-US"/>
          </a:p>
        </p:txBody>
      </p:sp>
      <p:sp>
        <p:nvSpPr>
          <p:cNvPr id="5125" name="Rectangle 5"/>
          <p:cNvSpPr>
            <a:spLocks noGrp="1" noChangeArrowheads="1"/>
          </p:cNvSpPr>
          <p:nvPr>
            <p:ph type="ftr" sz="quarter" idx="3"/>
          </p:nvPr>
        </p:nvSpPr>
        <p:spPr>
          <a:xfrm>
            <a:off x="4165600" y="6248400"/>
            <a:ext cx="3860800" cy="457200"/>
          </a:xfrm>
        </p:spPr>
        <p:txBody>
          <a:bodyPr/>
          <a:lstStyle>
            <a:lvl1pPr>
              <a:defRPr/>
            </a:lvl1pPr>
          </a:lstStyle>
          <a:p>
            <a:endParaRPr lang="en-US"/>
          </a:p>
        </p:txBody>
      </p:sp>
      <p:sp>
        <p:nvSpPr>
          <p:cNvPr id="5126" name="Rectangle 6"/>
          <p:cNvSpPr>
            <a:spLocks noGrp="1" noChangeArrowheads="1"/>
          </p:cNvSpPr>
          <p:nvPr>
            <p:ph type="sldNum" sz="quarter" idx="4"/>
          </p:nvPr>
        </p:nvSpPr>
        <p:spPr>
          <a:xfrm>
            <a:off x="8737600" y="6248400"/>
            <a:ext cx="2540000" cy="457200"/>
          </a:xfrm>
        </p:spPr>
        <p:txBody>
          <a:bodyPr/>
          <a:lstStyle>
            <a:lvl1pPr>
              <a:defRPr/>
            </a:lvl1pPr>
          </a:lstStyle>
          <a:p>
            <a:fld id="{2A21B8FE-AF90-42FA-9D04-5460122FAD53}" type="slidenum">
              <a:rPr lang="en-US" smtClean="0"/>
              <a:pPr/>
              <a:t>‹#›</a:t>
            </a:fld>
            <a:endParaRPr lang="en-US"/>
          </a:p>
        </p:txBody>
      </p:sp>
      <p:sp>
        <p:nvSpPr>
          <p:cNvPr id="5127" name="AutoShape 7"/>
          <p:cNvSpPr>
            <a:spLocks noChangeArrowheads="1"/>
          </p:cNvSpPr>
          <p:nvPr/>
        </p:nvSpPr>
        <p:spPr bwMode="auto">
          <a:xfrm>
            <a:off x="914400" y="2393950"/>
            <a:ext cx="103632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sz="2400">
              <a:latin typeface="Times New Roman" panose="02020603050405020304" pitchFamily="18" charset="0"/>
            </a:endParaRPr>
          </a:p>
        </p:txBody>
      </p:sp>
    </p:spTree>
    <p:extLst>
      <p:ext uri="{BB962C8B-B14F-4D97-AF65-F5344CB8AC3E}">
        <p14:creationId xmlns:p14="http://schemas.microsoft.com/office/powerpoint/2010/main" xmlns="" val="333812399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tmplLst>
          <p:tmpl lvl="1">
            <p:tnLst>
              <p:par>
                <p:cTn presetID="1" presetClass="entr" presetSubtype="0" fill="hold" nodeType="clickEffect">
                  <p:stCondLst>
                    <p:cond delay="0"/>
                  </p:stCondLst>
                  <p:childTnLst>
                    <p:set>
                      <p:cBhvr>
                        <p:cTn dur="1" fill="hold">
                          <p:stCondLst>
                            <p:cond delay="0"/>
                          </p:stCondLst>
                        </p:cTn>
                        <p:tgtEl>
                          <p:spTgt spid="5123"/>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CDA4B9E-92A1-4F3E-A2CA-1AC832015B8E}" type="datetimeFigureOut">
              <a:rPr lang="en-US" smtClean="0"/>
              <a:pPr/>
              <a:t>9/12/2020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21B8FE-AF90-42FA-9D04-5460122FAD53}" type="slidenum">
              <a:rPr lang="en-US" smtClean="0"/>
              <a:pPr/>
              <a:t>‹#›</a:t>
            </a:fld>
            <a:endParaRPr lang="en-US"/>
          </a:p>
        </p:txBody>
      </p:sp>
    </p:spTree>
    <p:extLst>
      <p:ext uri="{BB962C8B-B14F-4D97-AF65-F5344CB8AC3E}">
        <p14:creationId xmlns:p14="http://schemas.microsoft.com/office/powerpoint/2010/main" xmlns="" val="335098577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5118" y="304800"/>
            <a:ext cx="2669116"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5651" y="304800"/>
            <a:ext cx="7806267"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CDA4B9E-92A1-4F3E-A2CA-1AC832015B8E}" type="datetimeFigureOut">
              <a:rPr lang="en-US" smtClean="0"/>
              <a:pPr/>
              <a:t>9/12/2020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21B8FE-AF90-42FA-9D04-5460122FAD53}" type="slidenum">
              <a:rPr lang="en-US" smtClean="0"/>
              <a:pPr/>
              <a:t>‹#›</a:t>
            </a:fld>
            <a:endParaRPr lang="en-US"/>
          </a:p>
        </p:txBody>
      </p:sp>
    </p:spTree>
    <p:extLst>
      <p:ext uri="{BB962C8B-B14F-4D97-AF65-F5344CB8AC3E}">
        <p14:creationId xmlns:p14="http://schemas.microsoft.com/office/powerpoint/2010/main" xmlns="" val="369732126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1"/>
            <a:ext cx="10668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1" y="1752600"/>
            <a:ext cx="52324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6191251" y="1752600"/>
            <a:ext cx="5232400" cy="4267200"/>
          </a:xfrm>
        </p:spPr>
        <p:txBody>
          <a:bodyPr/>
          <a:lstStyle/>
          <a:p>
            <a:r>
              <a:rPr lang="en-US" smtClean="0"/>
              <a:t>Click icon to add online image</a:t>
            </a:r>
            <a:endParaRPr lang="en-US"/>
          </a:p>
        </p:txBody>
      </p:sp>
      <p:sp>
        <p:nvSpPr>
          <p:cNvPr id="5" name="Date Placeholder 4"/>
          <p:cNvSpPr>
            <a:spLocks noGrp="1"/>
          </p:cNvSpPr>
          <p:nvPr>
            <p:ph type="dt" sz="half" idx="10"/>
          </p:nvPr>
        </p:nvSpPr>
        <p:spPr>
          <a:xfrm>
            <a:off x="812800" y="6245225"/>
            <a:ext cx="2641600" cy="476250"/>
          </a:xfrm>
        </p:spPr>
        <p:txBody>
          <a:bodyPr/>
          <a:lstStyle>
            <a:lvl1pPr>
              <a:defRPr/>
            </a:lvl1pPr>
          </a:lstStyle>
          <a:p>
            <a:fld id="{ECDA4B9E-92A1-4F3E-A2CA-1AC832015B8E}" type="datetimeFigureOut">
              <a:rPr lang="en-US" smtClean="0"/>
              <a:pPr/>
              <a:t>9/12/2020</a:t>
            </a:fld>
            <a:endParaRPr 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5225"/>
            <a:ext cx="2641600" cy="476250"/>
          </a:xfrm>
        </p:spPr>
        <p:txBody>
          <a:bodyPr/>
          <a:lstStyle>
            <a:lvl1pPr>
              <a:defRPr/>
            </a:lvl1pPr>
          </a:lstStyle>
          <a:p>
            <a:fld id="{2A21B8FE-AF90-42FA-9D04-5460122FAD53}" type="slidenum">
              <a:rPr lang="en-US" smtClean="0"/>
              <a:pPr/>
              <a:t>‹#›</a:t>
            </a:fld>
            <a:endParaRPr lang="en-US"/>
          </a:p>
        </p:txBody>
      </p:sp>
    </p:spTree>
    <p:extLst>
      <p:ext uri="{BB962C8B-B14F-4D97-AF65-F5344CB8AC3E}">
        <p14:creationId xmlns:p14="http://schemas.microsoft.com/office/powerpoint/2010/main" xmlns="" val="187612298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CDA4B9E-92A1-4F3E-A2CA-1AC832015B8E}" type="datetimeFigureOut">
              <a:rPr lang="en-US" smtClean="0"/>
              <a:pPr/>
              <a:t>9/12/2020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21B8FE-AF90-42FA-9D04-5460122FAD53}" type="slidenum">
              <a:rPr lang="en-US" smtClean="0"/>
              <a:pPr/>
              <a:t>‹#›</a:t>
            </a:fld>
            <a:endParaRPr lang="en-US"/>
          </a:p>
        </p:txBody>
      </p:sp>
    </p:spTree>
    <p:extLst>
      <p:ext uri="{BB962C8B-B14F-4D97-AF65-F5344CB8AC3E}">
        <p14:creationId xmlns:p14="http://schemas.microsoft.com/office/powerpoint/2010/main" xmlns="" val="315305871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CDA4B9E-92A1-4F3E-A2CA-1AC832015B8E}" type="datetimeFigureOut">
              <a:rPr lang="en-US" smtClean="0"/>
              <a:pPr/>
              <a:t>9/12/2020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21B8FE-AF90-42FA-9D04-5460122FAD53}" type="slidenum">
              <a:rPr lang="en-US" smtClean="0"/>
              <a:pPr/>
              <a:t>‹#›</a:t>
            </a:fld>
            <a:endParaRPr lang="en-US"/>
          </a:p>
        </p:txBody>
      </p:sp>
    </p:spTree>
    <p:extLst>
      <p:ext uri="{BB962C8B-B14F-4D97-AF65-F5344CB8AC3E}">
        <p14:creationId xmlns:p14="http://schemas.microsoft.com/office/powerpoint/2010/main" xmlns="" val="143906796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1" y="1752600"/>
            <a:ext cx="52324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1251" y="1752600"/>
            <a:ext cx="52324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ECDA4B9E-92A1-4F3E-A2CA-1AC832015B8E}" type="datetimeFigureOut">
              <a:rPr lang="en-US" smtClean="0"/>
              <a:pPr/>
              <a:t>9/12/2020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A21B8FE-AF90-42FA-9D04-5460122FAD53}" type="slidenum">
              <a:rPr lang="en-US" smtClean="0"/>
              <a:pPr/>
              <a:t>‹#›</a:t>
            </a:fld>
            <a:endParaRPr lang="en-US"/>
          </a:p>
        </p:txBody>
      </p:sp>
    </p:spTree>
    <p:extLst>
      <p:ext uri="{BB962C8B-B14F-4D97-AF65-F5344CB8AC3E}">
        <p14:creationId xmlns:p14="http://schemas.microsoft.com/office/powerpoint/2010/main" xmlns="" val="245718057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ECDA4B9E-92A1-4F3E-A2CA-1AC832015B8E}" type="datetimeFigureOut">
              <a:rPr lang="en-US" smtClean="0"/>
              <a:pPr/>
              <a:t>9/12/2020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A21B8FE-AF90-42FA-9D04-5460122FAD53}" type="slidenum">
              <a:rPr lang="en-US" smtClean="0"/>
              <a:pPr/>
              <a:t>‹#›</a:t>
            </a:fld>
            <a:endParaRPr lang="en-US"/>
          </a:p>
        </p:txBody>
      </p:sp>
    </p:spTree>
    <p:extLst>
      <p:ext uri="{BB962C8B-B14F-4D97-AF65-F5344CB8AC3E}">
        <p14:creationId xmlns:p14="http://schemas.microsoft.com/office/powerpoint/2010/main" xmlns="" val="5244039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ECDA4B9E-92A1-4F3E-A2CA-1AC832015B8E}" type="datetimeFigureOut">
              <a:rPr lang="en-US" smtClean="0"/>
              <a:pPr/>
              <a:t>9/12/2020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A21B8FE-AF90-42FA-9D04-5460122FAD53}" type="slidenum">
              <a:rPr lang="en-US" smtClean="0"/>
              <a:pPr/>
              <a:t>‹#›</a:t>
            </a:fld>
            <a:endParaRPr lang="en-US"/>
          </a:p>
        </p:txBody>
      </p:sp>
    </p:spTree>
    <p:extLst>
      <p:ext uri="{BB962C8B-B14F-4D97-AF65-F5344CB8AC3E}">
        <p14:creationId xmlns:p14="http://schemas.microsoft.com/office/powerpoint/2010/main" xmlns="" val="171549998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CDA4B9E-92A1-4F3E-A2CA-1AC832015B8E}" type="datetimeFigureOut">
              <a:rPr lang="en-US" smtClean="0"/>
              <a:pPr/>
              <a:t>9/12/2020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A21B8FE-AF90-42FA-9D04-5460122FAD53}" type="slidenum">
              <a:rPr lang="en-US" smtClean="0"/>
              <a:pPr/>
              <a:t>‹#›</a:t>
            </a:fld>
            <a:endParaRPr lang="en-US"/>
          </a:p>
        </p:txBody>
      </p:sp>
    </p:spTree>
    <p:extLst>
      <p:ext uri="{BB962C8B-B14F-4D97-AF65-F5344CB8AC3E}">
        <p14:creationId xmlns:p14="http://schemas.microsoft.com/office/powerpoint/2010/main" xmlns="" val="285094099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CDA4B9E-92A1-4F3E-A2CA-1AC832015B8E}" type="datetimeFigureOut">
              <a:rPr lang="en-US" smtClean="0"/>
              <a:pPr/>
              <a:t>9/12/2020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A21B8FE-AF90-42FA-9D04-5460122FAD53}" type="slidenum">
              <a:rPr lang="en-US" smtClean="0"/>
              <a:pPr/>
              <a:t>‹#›</a:t>
            </a:fld>
            <a:endParaRPr lang="en-US"/>
          </a:p>
        </p:txBody>
      </p:sp>
    </p:spTree>
    <p:extLst>
      <p:ext uri="{BB962C8B-B14F-4D97-AF65-F5344CB8AC3E}">
        <p14:creationId xmlns:p14="http://schemas.microsoft.com/office/powerpoint/2010/main" xmlns="" val="6756574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CDA4B9E-92A1-4F3E-A2CA-1AC832015B8E}" type="datetimeFigureOut">
              <a:rPr lang="en-US" smtClean="0"/>
              <a:pPr/>
              <a:t>9/12/2020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A21B8FE-AF90-42FA-9D04-5460122FAD53}" type="slidenum">
              <a:rPr lang="en-US" smtClean="0"/>
              <a:pPr/>
              <a:t>‹#›</a:t>
            </a:fld>
            <a:endParaRPr lang="en-US"/>
          </a:p>
        </p:txBody>
      </p:sp>
    </p:spTree>
    <p:extLst>
      <p:ext uri="{BB962C8B-B14F-4D97-AF65-F5344CB8AC3E}">
        <p14:creationId xmlns:p14="http://schemas.microsoft.com/office/powerpoint/2010/main" xmlns="" val="371044575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766233" y="304801"/>
            <a:ext cx="10668000" cy="1216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755651" y="1752600"/>
            <a:ext cx="10668000" cy="426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AutoShape 4"/>
          <p:cNvSpPr>
            <a:spLocks noChangeArrowheads="1"/>
          </p:cNvSpPr>
          <p:nvPr/>
        </p:nvSpPr>
        <p:spPr bwMode="auto">
          <a:xfrm>
            <a:off x="812800" y="1566864"/>
            <a:ext cx="10610851" cy="109537"/>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sz="2400">
              <a:latin typeface="Times New Roman" panose="02020603050405020304" pitchFamily="18" charset="0"/>
            </a:endParaRPr>
          </a:p>
        </p:txBody>
      </p:sp>
      <p:sp>
        <p:nvSpPr>
          <p:cNvPr id="4101" name="Line 5"/>
          <p:cNvSpPr>
            <a:spLocks noChangeShapeType="1"/>
          </p:cNvSpPr>
          <p:nvPr/>
        </p:nvSpPr>
        <p:spPr bwMode="auto">
          <a:xfrm flipV="1">
            <a:off x="812800" y="6172200"/>
            <a:ext cx="10566400" cy="0"/>
          </a:xfrm>
          <a:prstGeom prst="line">
            <a:avLst/>
          </a:prstGeom>
          <a:noFill/>
          <a:ln w="3175">
            <a:solidFill>
              <a:schemeClr val="accent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1800"/>
          </a:p>
        </p:txBody>
      </p:sp>
      <p:sp>
        <p:nvSpPr>
          <p:cNvPr id="4102" name="Rectangle 6"/>
          <p:cNvSpPr>
            <a:spLocks noGrp="1" noChangeArrowheads="1"/>
          </p:cNvSpPr>
          <p:nvPr>
            <p:ph type="dt" sz="half" idx="2"/>
          </p:nvPr>
        </p:nvSpPr>
        <p:spPr bwMode="auto">
          <a:xfrm>
            <a:off x="812800" y="6245225"/>
            <a:ext cx="2641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fld id="{ECDA4B9E-92A1-4F3E-A2CA-1AC832015B8E}" type="datetimeFigureOut">
              <a:rPr lang="en-US" smtClean="0"/>
              <a:pPr/>
              <a:t>9/12/2020</a:t>
            </a:fld>
            <a:endParaRPr lang="en-US"/>
          </a:p>
        </p:txBody>
      </p:sp>
      <p:sp>
        <p:nvSpPr>
          <p:cNvPr id="4103" name="Rectangle 7"/>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lvl1pPr>
          </a:lstStyle>
          <a:p>
            <a:endParaRPr lang="en-US"/>
          </a:p>
        </p:txBody>
      </p:sp>
      <p:sp>
        <p:nvSpPr>
          <p:cNvPr id="4104" name="Rectangle 8"/>
          <p:cNvSpPr>
            <a:spLocks noGrp="1" noChangeArrowheads="1"/>
          </p:cNvSpPr>
          <p:nvPr>
            <p:ph type="sldNum" sz="quarter" idx="4"/>
          </p:nvPr>
        </p:nvSpPr>
        <p:spPr bwMode="auto">
          <a:xfrm>
            <a:off x="8737600" y="6245225"/>
            <a:ext cx="2641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fld id="{2A21B8FE-AF90-42FA-9D04-5460122FAD53}" type="slidenum">
              <a:rPr lang="en-US" smtClean="0"/>
              <a:pPr/>
              <a:t>‹#›</a:t>
            </a:fld>
            <a:endParaRPr lang="en-US"/>
          </a:p>
        </p:txBody>
      </p:sp>
    </p:spTree>
    <p:extLst>
      <p:ext uri="{BB962C8B-B14F-4D97-AF65-F5344CB8AC3E}">
        <p14:creationId xmlns:p14="http://schemas.microsoft.com/office/powerpoint/2010/main" xmlns="" val="14782185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tmplLst>
          <p:tmpl lvl="1">
            <p:tnLst>
              <p:par>
                <p:cTn presetID="1"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Lst>
      </p:bldP>
    </p:bldLst>
  </p:timing>
  <p:txStyles>
    <p:titleStyle>
      <a:lvl1pPr algn="l" rtl="0" eaLnBrk="1" fontAlgn="base" hangingPunct="1">
        <a:spcBef>
          <a:spcPct val="0"/>
        </a:spcBef>
        <a:spcAft>
          <a:spcPct val="0"/>
        </a:spcAft>
        <a:defRPr sz="3800" kern="1200">
          <a:solidFill>
            <a:schemeClr val="tx2"/>
          </a:solidFill>
          <a:latin typeface="+mj-lt"/>
          <a:ea typeface="+mj-ea"/>
          <a:cs typeface="+mj-cs"/>
        </a:defRPr>
      </a:lvl1pPr>
      <a:lvl2pPr algn="l" rtl="0" eaLnBrk="1" fontAlgn="base" hangingPunct="1">
        <a:spcBef>
          <a:spcPct val="0"/>
        </a:spcBef>
        <a:spcAft>
          <a:spcPct val="0"/>
        </a:spcAft>
        <a:defRPr sz="3800">
          <a:solidFill>
            <a:schemeClr val="tx2"/>
          </a:solidFill>
          <a:latin typeface="Verdana" panose="020B0604030504040204" pitchFamily="34" charset="0"/>
        </a:defRPr>
      </a:lvl2pPr>
      <a:lvl3pPr algn="l" rtl="0" eaLnBrk="1" fontAlgn="base" hangingPunct="1">
        <a:spcBef>
          <a:spcPct val="0"/>
        </a:spcBef>
        <a:spcAft>
          <a:spcPct val="0"/>
        </a:spcAft>
        <a:defRPr sz="3800">
          <a:solidFill>
            <a:schemeClr val="tx2"/>
          </a:solidFill>
          <a:latin typeface="Verdana" panose="020B0604030504040204" pitchFamily="34" charset="0"/>
        </a:defRPr>
      </a:lvl3pPr>
      <a:lvl4pPr algn="l" rtl="0" eaLnBrk="1" fontAlgn="base" hangingPunct="1">
        <a:spcBef>
          <a:spcPct val="0"/>
        </a:spcBef>
        <a:spcAft>
          <a:spcPct val="0"/>
        </a:spcAft>
        <a:defRPr sz="3800">
          <a:solidFill>
            <a:schemeClr val="tx2"/>
          </a:solidFill>
          <a:latin typeface="Verdana" panose="020B0604030504040204" pitchFamily="34" charset="0"/>
        </a:defRPr>
      </a:lvl4pPr>
      <a:lvl5pPr algn="l" rtl="0" eaLnBrk="1" fontAlgn="base" hangingPunct="1">
        <a:spcBef>
          <a:spcPct val="0"/>
        </a:spcBef>
        <a:spcAft>
          <a:spcPct val="0"/>
        </a:spcAft>
        <a:defRPr sz="3800">
          <a:solidFill>
            <a:schemeClr val="tx2"/>
          </a:solidFill>
          <a:latin typeface="Verdana" panose="020B0604030504040204" pitchFamily="34" charset="0"/>
        </a:defRPr>
      </a:lvl5pPr>
      <a:lvl6pPr marL="457200" algn="l" rtl="0" eaLnBrk="1" fontAlgn="base" hangingPunct="1">
        <a:spcBef>
          <a:spcPct val="0"/>
        </a:spcBef>
        <a:spcAft>
          <a:spcPct val="0"/>
        </a:spcAft>
        <a:defRPr sz="3800">
          <a:solidFill>
            <a:schemeClr val="tx2"/>
          </a:solidFill>
          <a:latin typeface="Verdana" panose="020B0604030504040204" pitchFamily="34" charset="0"/>
        </a:defRPr>
      </a:lvl6pPr>
      <a:lvl7pPr marL="914400" algn="l" rtl="0" eaLnBrk="1" fontAlgn="base" hangingPunct="1">
        <a:spcBef>
          <a:spcPct val="0"/>
        </a:spcBef>
        <a:spcAft>
          <a:spcPct val="0"/>
        </a:spcAft>
        <a:defRPr sz="3800">
          <a:solidFill>
            <a:schemeClr val="tx2"/>
          </a:solidFill>
          <a:latin typeface="Verdana" panose="020B0604030504040204" pitchFamily="34" charset="0"/>
        </a:defRPr>
      </a:lvl7pPr>
      <a:lvl8pPr marL="1371600" algn="l" rtl="0" eaLnBrk="1" fontAlgn="base" hangingPunct="1">
        <a:spcBef>
          <a:spcPct val="0"/>
        </a:spcBef>
        <a:spcAft>
          <a:spcPct val="0"/>
        </a:spcAft>
        <a:defRPr sz="3800">
          <a:solidFill>
            <a:schemeClr val="tx2"/>
          </a:solidFill>
          <a:latin typeface="Verdana" panose="020B0604030504040204" pitchFamily="34" charset="0"/>
        </a:defRPr>
      </a:lvl8pPr>
      <a:lvl9pPr marL="1828800" algn="l" rtl="0" eaLnBrk="1" fontAlgn="base" hangingPunct="1">
        <a:spcBef>
          <a:spcPct val="0"/>
        </a:spcBef>
        <a:spcAft>
          <a:spcPct val="0"/>
        </a:spcAft>
        <a:defRPr sz="3800">
          <a:solidFill>
            <a:schemeClr val="tx2"/>
          </a:solidFill>
          <a:latin typeface="Verdana" panose="020B0604030504040204" pitchFamily="34" charset="0"/>
        </a:defRPr>
      </a:lvl9pPr>
    </p:titleStyle>
    <p:bodyStyle>
      <a:lvl1pPr marL="469900" indent="-469900" algn="l" rtl="0" eaLnBrk="1" fontAlgn="base" hangingPunct="1">
        <a:spcBef>
          <a:spcPct val="20000"/>
        </a:spcBef>
        <a:spcAft>
          <a:spcPct val="0"/>
        </a:spcAft>
        <a:buClr>
          <a:schemeClr val="accent2"/>
        </a:buClr>
        <a:buFont typeface="Wingdings" panose="05000000000000000000" pitchFamily="2" charset="2"/>
        <a:buChar char="o"/>
        <a:defRPr sz="3000" kern="12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Font typeface="Wingdings" panose="05000000000000000000" pitchFamily="2" charset="2"/>
        <a:buChar char="n"/>
        <a:defRPr sz="2600" kern="1200">
          <a:solidFill>
            <a:schemeClr val="tx1"/>
          </a:solidFill>
          <a:latin typeface="+mn-lt"/>
          <a:ea typeface="+mn-ea"/>
          <a:cs typeface="+mn-cs"/>
        </a:defRPr>
      </a:lvl2pPr>
      <a:lvl3pPr marL="1304925" indent="-395288" algn="l" rtl="0" eaLnBrk="1" fontAlgn="base" hangingPunct="1">
        <a:spcBef>
          <a:spcPct val="20000"/>
        </a:spcBef>
        <a:spcAft>
          <a:spcPct val="0"/>
        </a:spcAft>
        <a:buClr>
          <a:schemeClr val="accent2"/>
        </a:buClr>
        <a:buFont typeface="Wingdings" panose="05000000000000000000" pitchFamily="2" charset="2"/>
        <a:buChar char="o"/>
        <a:defRPr sz="2300" kern="1200">
          <a:solidFill>
            <a:schemeClr val="tx1"/>
          </a:solidFill>
          <a:latin typeface="+mn-lt"/>
          <a:ea typeface="+mn-ea"/>
          <a:cs typeface="+mn-cs"/>
        </a:defRPr>
      </a:lvl3pPr>
      <a:lvl4pPr marL="1693863" indent="-387350" algn="l" rtl="0" eaLnBrk="1" fontAlgn="base" hangingPunct="1">
        <a:spcBef>
          <a:spcPct val="20000"/>
        </a:spcBef>
        <a:spcAft>
          <a:spcPct val="0"/>
        </a:spcAft>
        <a:buClr>
          <a:schemeClr val="accent2"/>
        </a:buClr>
        <a:buFont typeface="Wingdings" panose="05000000000000000000" pitchFamily="2" charset="2"/>
        <a:buChar char="n"/>
        <a:defRPr sz="2000" kern="1200">
          <a:solidFill>
            <a:schemeClr val="tx1"/>
          </a:solidFill>
          <a:latin typeface="+mn-lt"/>
          <a:ea typeface="+mn-ea"/>
          <a:cs typeface="+mn-cs"/>
        </a:defRPr>
      </a:lvl4pPr>
      <a:lvl5pPr marL="2093913" indent="-398463" algn="l" rtl="0" eaLnBrk="1" fontAlgn="base" hangingPunct="1">
        <a:spcBef>
          <a:spcPct val="25000"/>
        </a:spcBef>
        <a:spcAft>
          <a:spcPct val="0"/>
        </a:spcAft>
        <a:buClr>
          <a:schemeClr val="accent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smtClean="0"/>
              <a:t>SOLID WASTE MANAGEMENT</a:t>
            </a:r>
            <a:endParaRPr lang="en-US" b="1" dirty="0"/>
          </a:p>
        </p:txBody>
      </p:sp>
    </p:spTree>
    <p:extLst>
      <p:ext uri="{BB962C8B-B14F-4D97-AF65-F5344CB8AC3E}">
        <p14:creationId xmlns:p14="http://schemas.microsoft.com/office/powerpoint/2010/main" xmlns="" val="1956197917"/>
      </p:ext>
    </p:extLst>
  </p:cSld>
  <p:clrMapOvr>
    <a:masterClrMapping/>
  </p:clrMapOvr>
  <mc:AlternateContent xmlns:mc="http://schemas.openxmlformats.org/markup-compatibility/2006">
    <mc:Choice xmlns:p14="http://schemas.microsoft.com/office/powerpoint/2010/main" xmlns="" Requires="p14">
      <p:transition p14:dur="10" advClick="0"/>
    </mc:Choice>
    <mc:Fallback>
      <p:transition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Considerations for Landfill Sites</a:t>
            </a:r>
            <a:endParaRPr lang="en-US" b="1" dirty="0"/>
          </a:p>
        </p:txBody>
      </p:sp>
      <p:sp>
        <p:nvSpPr>
          <p:cNvPr id="3" name="Content Placeholder 2"/>
          <p:cNvSpPr>
            <a:spLocks noGrp="1"/>
          </p:cNvSpPr>
          <p:nvPr>
            <p:ph idx="1"/>
          </p:nvPr>
        </p:nvSpPr>
        <p:spPr>
          <a:xfrm>
            <a:off x="766233" y="1684361"/>
            <a:ext cx="10668000" cy="4267200"/>
          </a:xfrm>
        </p:spPr>
        <p:txBody>
          <a:bodyPr/>
          <a:lstStyle/>
          <a:p>
            <a:pPr algn="just">
              <a:buFont typeface="Wingdings" panose="05000000000000000000" pitchFamily="2" charset="2"/>
              <a:buChar char="§"/>
            </a:pPr>
            <a:r>
              <a:rPr lang="en-US" sz="2600" dirty="0" smtClean="0"/>
              <a:t>Solid waste should be properly disposed off in well planned landfills.</a:t>
            </a:r>
          </a:p>
          <a:p>
            <a:pPr algn="just">
              <a:buFont typeface="Wingdings" panose="05000000000000000000" pitchFamily="2" charset="2"/>
              <a:buChar char="§"/>
            </a:pPr>
            <a:r>
              <a:rPr lang="en-US" sz="2600" dirty="0" smtClean="0"/>
              <a:t>Land fillings should be restricted to:</a:t>
            </a:r>
          </a:p>
          <a:p>
            <a:pPr lvl="1" algn="just">
              <a:buFont typeface="Courier New" panose="02070309020205020404" pitchFamily="49" charset="0"/>
              <a:buChar char="o"/>
            </a:pPr>
            <a:r>
              <a:rPr lang="en-US" sz="2200" b="1" i="1" dirty="0" smtClean="0"/>
              <a:t>No biodegradable </a:t>
            </a:r>
            <a:r>
              <a:rPr lang="en-US" sz="2200" dirty="0" smtClean="0"/>
              <a:t>(Waste which can not rot and change into manure like soaps, synthetic cloth/rubber, fiber glass, nylon or other plastic substances.)</a:t>
            </a:r>
          </a:p>
          <a:p>
            <a:pPr lvl="1" algn="just">
              <a:buFont typeface="Courier New" panose="02070309020205020404" pitchFamily="49" charset="0"/>
              <a:buChar char="o"/>
            </a:pPr>
            <a:r>
              <a:rPr lang="en-US" sz="2200" b="1" i="1" dirty="0" smtClean="0"/>
              <a:t>Inert Waste </a:t>
            </a:r>
            <a:r>
              <a:rPr lang="en-US" sz="2200" dirty="0" smtClean="0"/>
              <a:t>(Waste which i</a:t>
            </a:r>
            <a:r>
              <a:rPr lang="en-US" sz="2200" dirty="0"/>
              <a:t>s</a:t>
            </a:r>
            <a:r>
              <a:rPr lang="en-US" sz="2200" dirty="0" smtClean="0"/>
              <a:t> neither chemically nor biologically reactive and will not decompose. Examples of this are sand, concrete, grit, demolition/construction waste) and</a:t>
            </a:r>
          </a:p>
          <a:p>
            <a:pPr lvl="1" algn="just">
              <a:buFont typeface="Courier New" panose="02070309020205020404" pitchFamily="49" charset="0"/>
              <a:buChar char="o"/>
            </a:pPr>
            <a:r>
              <a:rPr lang="en-US" sz="2200" b="1" i="1" dirty="0"/>
              <a:t>Other waste </a:t>
            </a:r>
            <a:r>
              <a:rPr lang="en-US" sz="2200" dirty="0"/>
              <a:t>(E.g. waste arising from road construction, ash, dust etc.) that are not suitable either for recycling or for biological processing. </a:t>
            </a:r>
          </a:p>
          <a:p>
            <a:pPr lvl="1" algn="just">
              <a:buFont typeface="Courier New" panose="02070309020205020404" pitchFamily="49" charset="0"/>
              <a:buChar char="o"/>
            </a:pPr>
            <a:endParaRPr lang="en-US" sz="2400" dirty="0"/>
          </a:p>
        </p:txBody>
      </p:sp>
    </p:spTree>
    <p:extLst>
      <p:ext uri="{BB962C8B-B14F-4D97-AF65-F5344CB8AC3E}">
        <p14:creationId xmlns:p14="http://schemas.microsoft.com/office/powerpoint/2010/main" xmlns="" val="188215369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Considerations for Landfill Sites</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
            </a:pPr>
            <a:r>
              <a:rPr lang="en-US" sz="2600" dirty="0" smtClean="0"/>
              <a:t>Land filling of mixed waste (hazardous with municipal) should be avoided.</a:t>
            </a:r>
          </a:p>
          <a:p>
            <a:pPr algn="just">
              <a:buFont typeface="Wingdings" panose="05000000000000000000" pitchFamily="2" charset="2"/>
              <a:buChar char="§"/>
            </a:pPr>
            <a:r>
              <a:rPr lang="en-US" sz="2600" dirty="0" smtClean="0"/>
              <a:t>Landfill sites should meet as far as possible the following key location criteria:</a:t>
            </a:r>
          </a:p>
          <a:p>
            <a:pPr lvl="1" algn="just">
              <a:buFont typeface="Courier New" panose="02070309020205020404" pitchFamily="49" charset="0"/>
              <a:buChar char="o"/>
            </a:pPr>
            <a:r>
              <a:rPr lang="en-US" sz="2100" dirty="0" smtClean="0"/>
              <a:t>Adequate land area and volume to provide the landfill capacity to meet projected needs for at least twenty five years, so that costly investments in access roads, drainage, fencing and weighing stations are justifiable.</a:t>
            </a:r>
          </a:p>
          <a:p>
            <a:pPr lvl="1" algn="just">
              <a:buFont typeface="Courier New" panose="02070309020205020404" pitchFamily="49" charset="0"/>
              <a:buChar char="o"/>
            </a:pPr>
            <a:r>
              <a:rPr lang="en-US" sz="2100" dirty="0" smtClean="0"/>
              <a:t>Land areas should not be in areas where adequate buffer zones are not possible or near residential areas in prevailing wind direction.</a:t>
            </a:r>
          </a:p>
          <a:p>
            <a:pPr lvl="1" algn="just">
              <a:buFont typeface="Courier New" panose="02070309020205020404" pitchFamily="49" charset="0"/>
              <a:buChar char="o"/>
            </a:pPr>
            <a:r>
              <a:rPr lang="en-US" sz="2100" dirty="0" smtClean="0"/>
              <a:t>Areas should not be characterized by steep gradients where stability of slopes could be problematic. </a:t>
            </a:r>
          </a:p>
          <a:p>
            <a:pPr marL="0" indent="0">
              <a:buNone/>
            </a:pPr>
            <a:endParaRPr lang="en-US" dirty="0"/>
          </a:p>
        </p:txBody>
      </p:sp>
    </p:spTree>
    <p:extLst>
      <p:ext uri="{BB962C8B-B14F-4D97-AF65-F5344CB8AC3E}">
        <p14:creationId xmlns:p14="http://schemas.microsoft.com/office/powerpoint/2010/main" xmlns="" val="162891797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Considerations for Landfill Sites</a:t>
            </a:r>
            <a:endParaRPr lang="en-US" dirty="0"/>
          </a:p>
        </p:txBody>
      </p:sp>
      <p:sp>
        <p:nvSpPr>
          <p:cNvPr id="3" name="Content Placeholder 2"/>
          <p:cNvSpPr>
            <a:spLocks noGrp="1"/>
          </p:cNvSpPr>
          <p:nvPr>
            <p:ph idx="1"/>
          </p:nvPr>
        </p:nvSpPr>
        <p:spPr/>
        <p:txBody>
          <a:bodyPr/>
          <a:lstStyle/>
          <a:p>
            <a:pPr algn="just">
              <a:buFont typeface="Courier New" panose="02070309020205020404" pitchFamily="49" charset="0"/>
              <a:buChar char="o"/>
            </a:pPr>
            <a:r>
              <a:rPr lang="en-US" sz="2400" dirty="0" smtClean="0"/>
              <a:t>Seasonally high water table level (i.e. 10 years high) of the groundwater should be below (atleast 5-10 ft.) for proposed base of excavation or site preparation for landfill development.</a:t>
            </a:r>
          </a:p>
          <a:p>
            <a:pPr algn="just">
              <a:buFont typeface="Courier New" panose="02070309020205020404" pitchFamily="49" charset="0"/>
              <a:buChar char="o"/>
            </a:pPr>
            <a:r>
              <a:rPr lang="en-US" sz="2400" dirty="0" smtClean="0"/>
              <a:t>No environmentally significant wetlands of important biodiversity, sensitive ecological/ or historic areas should be present within atleast a distance of 500 to 3000 m. </a:t>
            </a:r>
          </a:p>
          <a:p>
            <a:pPr algn="just">
              <a:buFont typeface="Courier New" panose="02070309020205020404" pitchFamily="49" charset="0"/>
              <a:buChar char="o"/>
            </a:pPr>
            <a:r>
              <a:rPr lang="en-US" sz="2400" dirty="0" smtClean="0"/>
              <a:t>Areas should not be in close proximity  to significant surface water bodies, e.g. watercourses or dams (these should be atleast be at 300 to 1000 meters distance)</a:t>
            </a:r>
          </a:p>
          <a:p>
            <a:pPr marL="0" indent="0" algn="just">
              <a:buNone/>
            </a:pPr>
            <a:endParaRPr lang="en-US" sz="2400" dirty="0"/>
          </a:p>
        </p:txBody>
      </p:sp>
    </p:spTree>
    <p:extLst>
      <p:ext uri="{BB962C8B-B14F-4D97-AF65-F5344CB8AC3E}">
        <p14:creationId xmlns:p14="http://schemas.microsoft.com/office/powerpoint/2010/main" xmlns="" val="25990238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Considerations for Landfill Sites</a:t>
            </a:r>
            <a:endParaRPr lang="en-US" dirty="0"/>
          </a:p>
        </p:txBody>
      </p:sp>
      <p:sp>
        <p:nvSpPr>
          <p:cNvPr id="3" name="Content Placeholder 2"/>
          <p:cNvSpPr>
            <a:spLocks noGrp="1"/>
          </p:cNvSpPr>
          <p:nvPr>
            <p:ph idx="1"/>
          </p:nvPr>
        </p:nvSpPr>
        <p:spPr/>
        <p:txBody>
          <a:bodyPr/>
          <a:lstStyle/>
          <a:p>
            <a:pPr algn="just">
              <a:buFont typeface="Courier New" panose="02070309020205020404" pitchFamily="49" charset="0"/>
              <a:buChar char="o"/>
            </a:pPr>
            <a:r>
              <a:rPr lang="en-US" sz="2400" dirty="0" smtClean="0"/>
              <a:t>No major lines of electrical transmission or other infrastructure should be crossing the landfill development area.</a:t>
            </a:r>
          </a:p>
          <a:p>
            <a:pPr algn="just">
              <a:buFont typeface="Courier New" panose="02070309020205020404" pitchFamily="49" charset="0"/>
              <a:buChar char="o"/>
            </a:pPr>
            <a:r>
              <a:rPr lang="en-US" sz="2400" dirty="0" smtClean="0"/>
              <a:t>No residential development should be adjacent to the perimeter of the sites boundary. The waste disposal site should be at least outside a radius of 1000 meters away from residential or commercial area.</a:t>
            </a:r>
          </a:p>
          <a:p>
            <a:pPr algn="just">
              <a:buFont typeface="Courier New" panose="02070309020205020404" pitchFamily="49" charset="0"/>
              <a:buChar char="o"/>
            </a:pPr>
            <a:r>
              <a:rPr lang="en-US" sz="2400" dirty="0" smtClean="0"/>
              <a:t>Landscaping and protective berms should be incorporated into the design to minimize visibility of operations from residential neighborhoods. </a:t>
            </a:r>
          </a:p>
          <a:p>
            <a:pPr algn="just">
              <a:buFont typeface="Courier New" panose="02070309020205020404" pitchFamily="49" charset="0"/>
              <a:buChar char="o"/>
            </a:pPr>
            <a:r>
              <a:rPr lang="en-US" sz="2400" dirty="0" smtClean="0"/>
              <a:t>Unstable areas are not recommended- i.e. there should not be any significant seismic risk within the region of the landfill. </a:t>
            </a:r>
            <a:endParaRPr lang="en-US" sz="2400" dirty="0"/>
          </a:p>
        </p:txBody>
      </p:sp>
    </p:spTree>
    <p:extLst>
      <p:ext uri="{BB962C8B-B14F-4D97-AF65-F5344CB8AC3E}">
        <p14:creationId xmlns:p14="http://schemas.microsoft.com/office/powerpoint/2010/main" xmlns="" val="37404938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Considerations for Landfill Sites</a:t>
            </a:r>
            <a:endParaRPr lang="en-US" dirty="0"/>
          </a:p>
        </p:txBody>
      </p:sp>
      <p:sp>
        <p:nvSpPr>
          <p:cNvPr id="3" name="Content Placeholder 2"/>
          <p:cNvSpPr>
            <a:spLocks noGrp="1"/>
          </p:cNvSpPr>
          <p:nvPr>
            <p:ph idx="1"/>
          </p:nvPr>
        </p:nvSpPr>
        <p:spPr/>
        <p:txBody>
          <a:bodyPr/>
          <a:lstStyle/>
          <a:p>
            <a:pPr algn="just">
              <a:buFont typeface="Courier New" panose="02070309020205020404" pitchFamily="49" charset="0"/>
              <a:buChar char="o"/>
            </a:pPr>
            <a:r>
              <a:rPr lang="en-US" sz="2400" dirty="0" smtClean="0"/>
              <a:t>A buffer zone of no development should be maintained around landfill site and should be incorporated in the concerned municipality's land use plans.</a:t>
            </a:r>
          </a:p>
          <a:p>
            <a:pPr algn="just">
              <a:buFont typeface="Courier New" panose="02070309020205020404" pitchFamily="49" charset="0"/>
              <a:buChar char="o"/>
            </a:pPr>
            <a:r>
              <a:rPr lang="en-US" sz="2400" dirty="0" smtClean="0"/>
              <a:t>Landfill site should be away from airports. Necessary approval of airport or airbase authorities like Civil Aviation Authorities  of the Government of Pakistan prior to the setting up of the landfill site should be obtained in the cases where the site is located within 10km of an airport. </a:t>
            </a:r>
            <a:endParaRPr lang="en-US" sz="2400" dirty="0"/>
          </a:p>
        </p:txBody>
      </p:sp>
    </p:spTree>
    <p:extLst>
      <p:ext uri="{BB962C8B-B14F-4D97-AF65-F5344CB8AC3E}">
        <p14:creationId xmlns:p14="http://schemas.microsoft.com/office/powerpoint/2010/main" xmlns="" val="202585891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Solid Waste Management in Pakistan</a:t>
            </a:r>
            <a:endParaRPr lang="en-US" b="1" dirty="0"/>
          </a:p>
        </p:txBody>
      </p:sp>
      <p:sp>
        <p:nvSpPr>
          <p:cNvPr id="3" name="Content Placeholder 2"/>
          <p:cNvSpPr>
            <a:spLocks noGrp="1"/>
          </p:cNvSpPr>
          <p:nvPr>
            <p:ph idx="1"/>
          </p:nvPr>
        </p:nvSpPr>
        <p:spPr/>
        <p:txBody>
          <a:bodyPr/>
          <a:lstStyle/>
          <a:p>
            <a:pPr algn="just">
              <a:buFont typeface="Wingdings" panose="05000000000000000000" pitchFamily="2" charset="2"/>
              <a:buChar char="§"/>
            </a:pPr>
            <a:r>
              <a:rPr lang="en-US" sz="2300" dirty="0"/>
              <a:t>Solid waste management situation in Pakistan is a matter of grave concern as more than 5 million people to die each year due to waste-related diseases. </a:t>
            </a:r>
            <a:endParaRPr lang="en-US" sz="2300" dirty="0" smtClean="0"/>
          </a:p>
          <a:p>
            <a:pPr algn="just">
              <a:buFont typeface="Wingdings" panose="05000000000000000000" pitchFamily="2" charset="2"/>
              <a:buChar char="§"/>
            </a:pPr>
            <a:r>
              <a:rPr lang="en-US" sz="2300" dirty="0" smtClean="0"/>
              <a:t>In </a:t>
            </a:r>
            <a:r>
              <a:rPr lang="en-US" sz="2300" dirty="0"/>
              <a:t>Pakistan roughly 20 million tons of solid waste is generated annually, with annual growth rate of about 2.4 percent. Karachi, largest city in the country, generates more than 9,000 tons of municipal waste daily. </a:t>
            </a:r>
            <a:endParaRPr lang="en-US" sz="2300" dirty="0" smtClean="0"/>
          </a:p>
          <a:p>
            <a:pPr algn="just">
              <a:buFont typeface="Wingdings" panose="05000000000000000000" pitchFamily="2" charset="2"/>
              <a:buChar char="§"/>
            </a:pPr>
            <a:r>
              <a:rPr lang="en-US" sz="2300" dirty="0" smtClean="0"/>
              <a:t>All </a:t>
            </a:r>
            <a:r>
              <a:rPr lang="en-US" sz="2300" dirty="0"/>
              <a:t>major cities, be it Islamabad, Lahore or Peshawar, are facing enormous challenges in tackling the problem of urban waste. </a:t>
            </a:r>
            <a:endParaRPr lang="en-US" sz="2300" dirty="0" smtClean="0"/>
          </a:p>
          <a:p>
            <a:pPr algn="just">
              <a:buFont typeface="Wingdings" panose="05000000000000000000" pitchFamily="2" charset="2"/>
              <a:buChar char="§"/>
            </a:pPr>
            <a:r>
              <a:rPr lang="en-US" sz="2300" dirty="0"/>
              <a:t>The root factors for the worsening garbage problem in Pakistan are lack of urban planning, outdated infrastructure, lack of public </a:t>
            </a:r>
            <a:r>
              <a:rPr lang="en-US" sz="2300" dirty="0" smtClean="0"/>
              <a:t>awareness.</a:t>
            </a:r>
            <a:endParaRPr lang="en-US" sz="2300" dirty="0"/>
          </a:p>
          <a:p>
            <a:pPr algn="just">
              <a:buFont typeface="Wingdings" panose="05000000000000000000" pitchFamily="2" charset="2"/>
              <a:buChar char="§"/>
            </a:pPr>
            <a:endParaRPr lang="en-US" sz="2000" dirty="0"/>
          </a:p>
        </p:txBody>
      </p:sp>
    </p:spTree>
    <p:extLst>
      <p:ext uri="{BB962C8B-B14F-4D97-AF65-F5344CB8AC3E}">
        <p14:creationId xmlns:p14="http://schemas.microsoft.com/office/powerpoint/2010/main" xmlns="" val="247752635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Solid Waste Management in Pakistan</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
            </a:pPr>
            <a:r>
              <a:rPr lang="en-US" sz="2000" dirty="0" smtClean="0"/>
              <a:t>More </a:t>
            </a:r>
            <a:r>
              <a:rPr lang="en-US" sz="2000" dirty="0"/>
              <a:t>waste is being produced </a:t>
            </a:r>
            <a:r>
              <a:rPr lang="en-US" sz="2000" dirty="0" smtClean="0"/>
              <a:t>in the country than </a:t>
            </a:r>
            <a:r>
              <a:rPr lang="en-US" sz="2000" dirty="0"/>
              <a:t>the number of facilities available to manage it. Some of the major problems are:</a:t>
            </a:r>
          </a:p>
          <a:p>
            <a:pPr lvl="2" algn="just"/>
            <a:r>
              <a:rPr lang="en-US" sz="1600" dirty="0"/>
              <a:t>There is no proper waste collection system</a:t>
            </a:r>
          </a:p>
          <a:p>
            <a:pPr lvl="2" algn="just"/>
            <a:r>
              <a:rPr lang="en-US" sz="1600" dirty="0"/>
              <a:t>Waste is dumped on the streets</a:t>
            </a:r>
          </a:p>
          <a:p>
            <a:pPr lvl="2" algn="just"/>
            <a:r>
              <a:rPr lang="en-US" sz="1600" dirty="0"/>
              <a:t>Different types of waste are not collected separately</a:t>
            </a:r>
          </a:p>
          <a:p>
            <a:pPr lvl="2" algn="just"/>
            <a:r>
              <a:rPr lang="en-US" sz="1600" dirty="0"/>
              <a:t>There are no controlled sanitary landfill sites. Opening burning is common.</a:t>
            </a:r>
          </a:p>
          <a:p>
            <a:pPr lvl="2" algn="just"/>
            <a:r>
              <a:rPr lang="en-US" sz="1600" dirty="0"/>
              <a:t>Citizens are not aware of the relationship between reckless waste disposal and resulting environmental and public health </a:t>
            </a:r>
            <a:r>
              <a:rPr lang="en-US" sz="1600" dirty="0" smtClean="0"/>
              <a:t>problems</a:t>
            </a:r>
          </a:p>
          <a:p>
            <a:pPr algn="just">
              <a:buFont typeface="Wingdings" panose="05000000000000000000" pitchFamily="2" charset="2"/>
              <a:buChar char="§"/>
            </a:pPr>
            <a:r>
              <a:rPr lang="en-US" sz="2000" dirty="0"/>
              <a:t>As a result of these problems, waste is accumulating and building up on roadsides, canals, and other common areas threatening human and environmental health.</a:t>
            </a:r>
          </a:p>
          <a:p>
            <a:pPr algn="just">
              <a:buFont typeface="Wingdings" panose="05000000000000000000" pitchFamily="2" charset="2"/>
              <a:buChar char="§"/>
            </a:pPr>
            <a:r>
              <a:rPr lang="en-US" sz="2000" dirty="0"/>
              <a:t>The waste on the roads effects overall environment and human health. Poor SWM in Pakistan has caused numerous diseases and environmental problems to rise.</a:t>
            </a:r>
          </a:p>
          <a:p>
            <a:pPr marL="909637" lvl="2" indent="0" algn="just">
              <a:buNone/>
            </a:pPr>
            <a:endParaRPr lang="en-US" sz="2800" dirty="0" smtClean="0"/>
          </a:p>
        </p:txBody>
      </p:sp>
    </p:spTree>
    <p:extLst>
      <p:ext uri="{BB962C8B-B14F-4D97-AF65-F5344CB8AC3E}">
        <p14:creationId xmlns:p14="http://schemas.microsoft.com/office/powerpoint/2010/main" xmlns="" val="75688366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Case of Lahore</a:t>
            </a:r>
            <a:endParaRPr lang="en-US" b="1" dirty="0"/>
          </a:p>
        </p:txBody>
      </p:sp>
      <p:sp>
        <p:nvSpPr>
          <p:cNvPr id="3" name="Content Placeholder 2"/>
          <p:cNvSpPr>
            <a:spLocks noGrp="1"/>
          </p:cNvSpPr>
          <p:nvPr>
            <p:ph idx="1"/>
          </p:nvPr>
        </p:nvSpPr>
        <p:spPr/>
        <p:txBody>
          <a:bodyPr/>
          <a:lstStyle/>
          <a:p>
            <a:pPr algn="just">
              <a:buFont typeface="Wingdings" panose="05000000000000000000" pitchFamily="2" charset="2"/>
              <a:buChar char="§"/>
            </a:pPr>
            <a:r>
              <a:rPr lang="en-US" sz="2400" dirty="0"/>
              <a:t>T</a:t>
            </a:r>
            <a:r>
              <a:rPr lang="en-US" sz="2400" dirty="0" smtClean="0"/>
              <a:t>here </a:t>
            </a:r>
            <a:r>
              <a:rPr lang="en-US" sz="2400" dirty="0"/>
              <a:t>are currently no controlled waste disposal facilities </a:t>
            </a:r>
            <a:r>
              <a:rPr lang="en-US" sz="2400" dirty="0" smtClean="0"/>
              <a:t>or </a:t>
            </a:r>
            <a:r>
              <a:rPr lang="en-US" sz="2400" dirty="0"/>
              <a:t>formal recycling </a:t>
            </a:r>
            <a:r>
              <a:rPr lang="en-US" sz="2400" dirty="0" smtClean="0"/>
              <a:t>systems available in Lahore. </a:t>
            </a:r>
          </a:p>
          <a:p>
            <a:pPr algn="just">
              <a:buFont typeface="Wingdings" panose="05000000000000000000" pitchFamily="2" charset="2"/>
              <a:buChar char="§"/>
            </a:pPr>
            <a:r>
              <a:rPr lang="en-US" sz="2400" dirty="0" smtClean="0"/>
              <a:t>Though </a:t>
            </a:r>
            <a:r>
              <a:rPr lang="en-US" sz="2400" dirty="0"/>
              <a:t>roughly 27% of waste (by weight) is recycled through the informal sector, </a:t>
            </a:r>
            <a:r>
              <a:rPr lang="en-US" sz="2400" dirty="0" smtClean="0"/>
              <a:t>but Lahore lacks high </a:t>
            </a:r>
            <a:r>
              <a:rPr lang="en-US" sz="2400" dirty="0"/>
              <a:t>performing governmental </a:t>
            </a:r>
            <a:r>
              <a:rPr lang="en-US" sz="2400" dirty="0" smtClean="0"/>
              <a:t>management in this regard.</a:t>
            </a:r>
          </a:p>
          <a:p>
            <a:pPr algn="just">
              <a:buFont typeface="Wingdings" panose="05000000000000000000" pitchFamily="2" charset="2"/>
              <a:buChar char="§"/>
            </a:pPr>
            <a:r>
              <a:rPr lang="en-US" sz="2400" dirty="0"/>
              <a:t>T</a:t>
            </a:r>
            <a:r>
              <a:rPr lang="en-US" sz="2400" dirty="0" smtClean="0"/>
              <a:t>he </a:t>
            </a:r>
            <a:r>
              <a:rPr lang="en-US" sz="2400" dirty="0"/>
              <a:t>City District Government Lahore established </a:t>
            </a:r>
            <a:r>
              <a:rPr lang="en-US" sz="2400" dirty="0" smtClean="0"/>
              <a:t>The </a:t>
            </a:r>
            <a:r>
              <a:rPr lang="en-US" sz="2400" dirty="0"/>
              <a:t>Lahore Waste Management </a:t>
            </a:r>
            <a:r>
              <a:rPr lang="en-US" sz="2400" dirty="0" smtClean="0"/>
              <a:t>Company (LWMC) </a:t>
            </a:r>
            <a:r>
              <a:rPr lang="en-US" sz="2400" dirty="0"/>
              <a:t>and </a:t>
            </a:r>
            <a:r>
              <a:rPr lang="en-US" sz="2400" dirty="0" smtClean="0"/>
              <a:t>gave them responsibility for  solid waste management.</a:t>
            </a:r>
          </a:p>
          <a:p>
            <a:pPr algn="just">
              <a:buFont typeface="Wingdings" panose="05000000000000000000" pitchFamily="2" charset="2"/>
              <a:buChar char="§"/>
            </a:pPr>
            <a:r>
              <a:rPr lang="en-US" sz="2400" dirty="0" smtClean="0"/>
              <a:t>Beginning </a:t>
            </a:r>
            <a:r>
              <a:rPr lang="en-US" sz="2400" dirty="0"/>
              <a:t>in 2011, </a:t>
            </a:r>
            <a:r>
              <a:rPr lang="en-US" sz="2400" dirty="0" smtClean="0"/>
              <a:t>LWMC strived </a:t>
            </a:r>
            <a:r>
              <a:rPr lang="en-US" sz="2400" dirty="0"/>
              <a:t>to develop a system of SWM that ensures productive collection, recovery, transportation, treatment and disposal of the waste in Lahore.</a:t>
            </a:r>
          </a:p>
        </p:txBody>
      </p:sp>
    </p:spTree>
    <p:extLst>
      <p:ext uri="{BB962C8B-B14F-4D97-AF65-F5344CB8AC3E}">
        <p14:creationId xmlns:p14="http://schemas.microsoft.com/office/powerpoint/2010/main" xmlns="" val="421891671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Case of Lahore</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
            </a:pPr>
            <a:r>
              <a:rPr lang="en-US" sz="2200" dirty="0" smtClean="0"/>
              <a:t>LWMC </a:t>
            </a:r>
            <a:r>
              <a:rPr lang="en-US" sz="2200" dirty="0"/>
              <a:t>has over 10,000 field workers involved in waste collection and disposal. Though the LWMC is working in phases, 100% collection rates are not seen </a:t>
            </a:r>
            <a:r>
              <a:rPr lang="en-US" sz="2200" dirty="0" smtClean="0"/>
              <a:t>yet.</a:t>
            </a:r>
          </a:p>
          <a:p>
            <a:pPr algn="just">
              <a:buFont typeface="Wingdings" panose="05000000000000000000" pitchFamily="2" charset="2"/>
              <a:buChar char="§"/>
            </a:pPr>
            <a:r>
              <a:rPr lang="en-US" sz="2200" dirty="0" smtClean="0"/>
              <a:t>Lahore currently </a:t>
            </a:r>
            <a:r>
              <a:rPr lang="en-US" sz="2200" dirty="0"/>
              <a:t>has </a:t>
            </a:r>
            <a:r>
              <a:rPr lang="en-US" sz="2200" dirty="0" smtClean="0"/>
              <a:t>only three </a:t>
            </a:r>
            <a:r>
              <a:rPr lang="en-US" sz="2200" dirty="0"/>
              <a:t>disposal sites which are no more than dumps, where illegal dumping and trash burning is common. </a:t>
            </a:r>
            <a:endParaRPr lang="en-US" sz="2200" dirty="0" smtClean="0"/>
          </a:p>
          <a:p>
            <a:pPr algn="just">
              <a:buFont typeface="Wingdings" panose="05000000000000000000" pitchFamily="2" charset="2"/>
              <a:buChar char="§"/>
            </a:pPr>
            <a:r>
              <a:rPr lang="en-US" sz="2200" dirty="0" smtClean="0"/>
              <a:t>Additionally, in </a:t>
            </a:r>
            <a:r>
              <a:rPr lang="en-US" sz="2200" dirty="0"/>
              <a:t>November 2013 a German company, agreed to invest in the installation of a 100 megawatt power plant which generates energy from waste from Lahore. </a:t>
            </a:r>
            <a:endParaRPr lang="en-US" sz="2200" dirty="0" smtClean="0"/>
          </a:p>
          <a:p>
            <a:pPr algn="just">
              <a:buFont typeface="Wingdings" panose="05000000000000000000" pitchFamily="2" charset="2"/>
              <a:buChar char="§"/>
            </a:pPr>
            <a:r>
              <a:rPr lang="en-US" sz="2200" dirty="0" smtClean="0"/>
              <a:t>Progress </a:t>
            </a:r>
            <a:r>
              <a:rPr lang="en-US" sz="2200" dirty="0"/>
              <a:t>is being made on the country’s first scientific waste disposal site in </a:t>
            </a:r>
            <a:r>
              <a:rPr lang="en-US" sz="2200" dirty="0" err="1"/>
              <a:t>Lakhodair</a:t>
            </a:r>
            <a:r>
              <a:rPr lang="en-US" sz="2200" dirty="0"/>
              <a:t>. With this in mind, the Lahore Waste Management Company considered other possible technologies for their Waste-to-Energy project. </a:t>
            </a:r>
          </a:p>
          <a:p>
            <a:pPr algn="just">
              <a:buFont typeface="Wingdings" panose="05000000000000000000" pitchFamily="2" charset="2"/>
              <a:buChar char="§"/>
            </a:pPr>
            <a:endParaRPr lang="en-US" sz="2000" dirty="0"/>
          </a:p>
          <a:p>
            <a:pPr marL="0" indent="0" algn="just">
              <a:buNone/>
            </a:pPr>
            <a:endParaRPr lang="en-US" sz="2000" dirty="0" smtClean="0"/>
          </a:p>
        </p:txBody>
      </p:sp>
    </p:spTree>
    <p:extLst>
      <p:ext uri="{BB962C8B-B14F-4D97-AF65-F5344CB8AC3E}">
        <p14:creationId xmlns:p14="http://schemas.microsoft.com/office/powerpoint/2010/main" xmlns="" val="40620276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Way Forward</a:t>
            </a:r>
            <a:endParaRPr lang="en-US" b="1" dirty="0"/>
          </a:p>
        </p:txBody>
      </p:sp>
      <p:sp>
        <p:nvSpPr>
          <p:cNvPr id="3" name="Content Placeholder 2"/>
          <p:cNvSpPr>
            <a:spLocks noGrp="1"/>
          </p:cNvSpPr>
          <p:nvPr>
            <p:ph idx="1"/>
          </p:nvPr>
        </p:nvSpPr>
        <p:spPr/>
        <p:txBody>
          <a:bodyPr/>
          <a:lstStyle/>
          <a:p>
            <a:pPr algn="just">
              <a:buFont typeface="Wingdings" panose="05000000000000000000" pitchFamily="2" charset="2"/>
              <a:buChar char="§"/>
            </a:pPr>
            <a:r>
              <a:rPr lang="en-US" sz="2200" dirty="0"/>
              <a:t>Although SWM policies do exist, the levels at which they are implemented and enforced lack as a result of the governmental institutions lacking resources and equipment. </a:t>
            </a:r>
            <a:endParaRPr lang="en-US" sz="2200" dirty="0" smtClean="0"/>
          </a:p>
          <a:p>
            <a:pPr algn="just">
              <a:buFont typeface="Wingdings" panose="05000000000000000000" pitchFamily="2" charset="2"/>
              <a:buChar char="§"/>
            </a:pPr>
            <a:r>
              <a:rPr lang="en-US" sz="2200" dirty="0" smtClean="0"/>
              <a:t>These </a:t>
            </a:r>
            <a:r>
              <a:rPr lang="en-US" sz="2200" dirty="0"/>
              <a:t>institutions are primarily led by public sector workers and politicians who are not necessarily the most informed on waste </a:t>
            </a:r>
            <a:r>
              <a:rPr lang="en-US" sz="2200" dirty="0" smtClean="0"/>
              <a:t>management.</a:t>
            </a:r>
          </a:p>
          <a:p>
            <a:pPr algn="just">
              <a:buFont typeface="Wingdings" panose="05000000000000000000" pitchFamily="2" charset="2"/>
              <a:buChar char="§"/>
            </a:pPr>
            <a:r>
              <a:rPr lang="en-US" sz="2200" dirty="0" smtClean="0"/>
              <a:t>For </a:t>
            </a:r>
            <a:r>
              <a:rPr lang="en-US" sz="2200" dirty="0"/>
              <a:t>improvements in municipal solid waste management, it is necessary for experts to become involved and assist in the environmental governance</a:t>
            </a:r>
            <a:r>
              <a:rPr lang="en-US" sz="2200" dirty="0" smtClean="0"/>
              <a:t>.</a:t>
            </a:r>
          </a:p>
          <a:p>
            <a:pPr algn="just">
              <a:buFont typeface="Wingdings" panose="05000000000000000000" pitchFamily="2" charset="2"/>
              <a:buChar char="§"/>
            </a:pPr>
            <a:r>
              <a:rPr lang="en-US" sz="2200" dirty="0"/>
              <a:t>Due to the multiple factors contributing to the solid waste accumulation, the problem has become so large it is beyond the capacity of municipalities.</a:t>
            </a:r>
          </a:p>
        </p:txBody>
      </p:sp>
    </p:spTree>
    <p:extLst>
      <p:ext uri="{BB962C8B-B14F-4D97-AF65-F5344CB8AC3E}">
        <p14:creationId xmlns:p14="http://schemas.microsoft.com/office/powerpoint/2010/main" xmlns="" val="49809087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pPr algn="just">
              <a:buFont typeface="Wingdings" panose="05000000000000000000" pitchFamily="2" charset="2"/>
              <a:buChar char="§"/>
            </a:pPr>
            <a:r>
              <a:rPr lang="en-US" sz="2600" dirty="0" smtClean="0"/>
              <a:t>Waste is everyone’s business as we all produce waste in nearly everything we do. </a:t>
            </a:r>
          </a:p>
          <a:p>
            <a:pPr algn="just">
              <a:buFont typeface="Wingdings" panose="05000000000000000000" pitchFamily="2" charset="2"/>
              <a:buChar char="§"/>
            </a:pPr>
            <a:r>
              <a:rPr lang="en-US" sz="2600" dirty="0" smtClean="0"/>
              <a:t>Solid waste is any unwanted or discarded material that is not liquid or gas </a:t>
            </a:r>
            <a:r>
              <a:rPr lang="en-US" sz="2600" b="1" dirty="0" smtClean="0"/>
              <a:t>OR</a:t>
            </a:r>
            <a:r>
              <a:rPr lang="en-US" sz="2600" dirty="0" smtClean="0"/>
              <a:t> any discarded, rejected and unwanted or abandoned matter. </a:t>
            </a:r>
          </a:p>
          <a:p>
            <a:pPr algn="just">
              <a:buFont typeface="Wingdings" panose="05000000000000000000" pitchFamily="2" charset="2"/>
              <a:buChar char="§"/>
            </a:pPr>
            <a:r>
              <a:rPr lang="en-US" sz="2600" dirty="0" smtClean="0"/>
              <a:t>Modern view of looking at waste is that ‘there us nothing’ waste in this world and that waste is a resource.’ (resource is anything obtained from living and non living environment to meet human needs and wants) or garbage is gold. </a:t>
            </a:r>
          </a:p>
        </p:txBody>
      </p:sp>
    </p:spTree>
    <p:extLst>
      <p:ext uri="{BB962C8B-B14F-4D97-AF65-F5344CB8AC3E}">
        <p14:creationId xmlns:p14="http://schemas.microsoft.com/office/powerpoint/2010/main" xmlns="" val="30807813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250" advClick="0"/>
    </mc:Choice>
    <mc:Fallback>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Way Forward</a:t>
            </a:r>
            <a:endParaRPr lang="en-US" b="1" dirty="0"/>
          </a:p>
        </p:txBody>
      </p:sp>
      <p:sp>
        <p:nvSpPr>
          <p:cNvPr id="3" name="Content Placeholder 2"/>
          <p:cNvSpPr>
            <a:spLocks noGrp="1"/>
          </p:cNvSpPr>
          <p:nvPr>
            <p:ph idx="1"/>
          </p:nvPr>
        </p:nvSpPr>
        <p:spPr/>
        <p:txBody>
          <a:bodyPr/>
          <a:lstStyle/>
          <a:p>
            <a:pPr algn="just">
              <a:buFont typeface="Wingdings" panose="05000000000000000000" pitchFamily="2" charset="2"/>
              <a:buChar char="§"/>
            </a:pPr>
            <a:r>
              <a:rPr lang="en-US" sz="2000" dirty="0" smtClean="0"/>
              <a:t>The </a:t>
            </a:r>
            <a:r>
              <a:rPr lang="en-US" sz="2000" dirty="0"/>
              <a:t>former director of the Pakistan Council of Scientific and Industrial Research, Dr. Mirza Arshad Ali Beg, stated, “The highly mismanaged municipal solid waste disposal system in Pakistan cannot be attributed to the absence of an appropriate technology for disposal but to the fact that the system has a lot of responsibility but no authority.” </a:t>
            </a:r>
            <a:endParaRPr lang="en-US" sz="2000" dirty="0" smtClean="0"/>
          </a:p>
          <a:p>
            <a:pPr algn="just">
              <a:buFont typeface="Wingdings" panose="05000000000000000000" pitchFamily="2" charset="2"/>
              <a:buChar char="§"/>
            </a:pPr>
            <a:r>
              <a:rPr lang="en-US" sz="2000" dirty="0" smtClean="0"/>
              <a:t>Laws </a:t>
            </a:r>
            <a:r>
              <a:rPr lang="en-US" sz="2000" dirty="0"/>
              <a:t>and enforcement need to be revised and implemented. The responsibility for future change is in the hands of both the government, and the citizens.</a:t>
            </a:r>
          </a:p>
          <a:p>
            <a:pPr algn="just">
              <a:buFont typeface="Wingdings" panose="05000000000000000000" pitchFamily="2" charset="2"/>
              <a:buChar char="§"/>
            </a:pPr>
            <a:r>
              <a:rPr lang="en-US" sz="2000" dirty="0"/>
              <a:t>Waste practices in the Pakistan need to be improved. This can start with awareness to the public of the health and environment impacts that dumped and exposed waste causes. It is imperative for the greater public to become environmentally educated, have a change in attitude and take action.</a:t>
            </a:r>
          </a:p>
          <a:p>
            <a:pPr marL="0" indent="0">
              <a:buNone/>
            </a:pPr>
            <a:endParaRPr lang="en-US" dirty="0"/>
          </a:p>
        </p:txBody>
      </p:sp>
    </p:spTree>
    <p:extLst>
      <p:ext uri="{BB962C8B-B14F-4D97-AF65-F5344CB8AC3E}">
        <p14:creationId xmlns:p14="http://schemas.microsoft.com/office/powerpoint/2010/main" xmlns="" val="129285123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CATEGORIES OF SOLID WASTE</a:t>
            </a:r>
            <a:endParaRPr lang="en-US" b="1" dirty="0"/>
          </a:p>
        </p:txBody>
      </p:sp>
      <p:sp>
        <p:nvSpPr>
          <p:cNvPr id="3" name="Content Placeholder 2"/>
          <p:cNvSpPr>
            <a:spLocks noGrp="1"/>
          </p:cNvSpPr>
          <p:nvPr>
            <p:ph idx="1"/>
          </p:nvPr>
        </p:nvSpPr>
        <p:spPr>
          <a:xfrm>
            <a:off x="755650" y="1752600"/>
            <a:ext cx="10885889" cy="4443484"/>
          </a:xfrm>
        </p:spPr>
        <p:txBody>
          <a:bodyPr>
            <a:normAutofit fontScale="77500" lnSpcReduction="20000"/>
          </a:bodyPr>
          <a:lstStyle/>
          <a:p>
            <a:pPr>
              <a:buFont typeface="Wingdings" panose="05000000000000000000" pitchFamily="2" charset="2"/>
              <a:buChar char="§"/>
            </a:pPr>
            <a:r>
              <a:rPr lang="en-US" dirty="0"/>
              <a:t>Solid waste can be broadly </a:t>
            </a:r>
            <a:r>
              <a:rPr lang="en-US" i="1" u="sng" dirty="0"/>
              <a:t>categorized</a:t>
            </a:r>
            <a:r>
              <a:rPr lang="en-US" dirty="0"/>
              <a:t> as:</a:t>
            </a:r>
          </a:p>
          <a:p>
            <a:pPr marL="952500" lvl="1" indent="-514350" algn="just">
              <a:buFont typeface="+mj-lt"/>
              <a:buAutoNum type="alphaLcParenR"/>
            </a:pPr>
            <a:r>
              <a:rPr lang="en-US" b="1" i="1" dirty="0" smtClean="0"/>
              <a:t>Municipal solid waste: </a:t>
            </a:r>
            <a:r>
              <a:rPr lang="en-US" dirty="0" smtClean="0"/>
              <a:t>The discarded materials, substances or objects which originates from domestic, business and various institutions which are typically disposed of in municipal type landfill (which is controlled site for the deposition of solid waste on land)</a:t>
            </a:r>
          </a:p>
          <a:p>
            <a:pPr marL="952500" lvl="1" indent="-514350" algn="just">
              <a:buFont typeface="+mj-lt"/>
              <a:buAutoNum type="alphaLcParenR"/>
            </a:pPr>
            <a:endParaRPr lang="en-US" sz="1000" dirty="0" smtClean="0"/>
          </a:p>
          <a:p>
            <a:pPr marL="952500" lvl="1" indent="-514350" algn="just">
              <a:buFont typeface="+mj-lt"/>
              <a:buAutoNum type="alphaLcParenR"/>
            </a:pPr>
            <a:r>
              <a:rPr lang="en-US" b="1" i="1" dirty="0" smtClean="0"/>
              <a:t>Industrial Solid Waste: </a:t>
            </a:r>
            <a:r>
              <a:rPr lang="en-US" dirty="0" smtClean="0"/>
              <a:t>Solid waste sourced from manufacturing industries.</a:t>
            </a:r>
          </a:p>
          <a:p>
            <a:pPr marL="952500" lvl="1" indent="-514350" algn="just">
              <a:buFont typeface="+mj-lt"/>
              <a:buAutoNum type="alphaLcParenR"/>
            </a:pPr>
            <a:endParaRPr lang="en-US" sz="1200" dirty="0" smtClean="0"/>
          </a:p>
          <a:p>
            <a:pPr marL="457200" indent="-457200" algn="just">
              <a:buFont typeface="Wingdings" panose="05000000000000000000" pitchFamily="2" charset="2"/>
              <a:buChar char="§"/>
            </a:pPr>
            <a:r>
              <a:rPr lang="en-US" dirty="0" smtClean="0"/>
              <a:t> ANOTHER </a:t>
            </a:r>
            <a:r>
              <a:rPr lang="en-US" i="1" u="sng" dirty="0" smtClean="0"/>
              <a:t>useful distinction </a:t>
            </a:r>
            <a:r>
              <a:rPr lang="en-US" dirty="0" smtClean="0"/>
              <a:t>is between</a:t>
            </a:r>
          </a:p>
          <a:p>
            <a:pPr marL="457200" indent="-457200" algn="just">
              <a:buFont typeface="Wingdings" panose="05000000000000000000" pitchFamily="2" charset="2"/>
              <a:buChar char="§"/>
            </a:pPr>
            <a:endParaRPr lang="en-US" sz="800" dirty="0" smtClean="0"/>
          </a:p>
          <a:p>
            <a:pPr marL="952500" lvl="1" indent="-514350" algn="just">
              <a:buFont typeface="+mj-lt"/>
              <a:buAutoNum type="alphaLcParenR"/>
            </a:pPr>
            <a:r>
              <a:rPr lang="en-US" b="1" i="1" dirty="0" smtClean="0"/>
              <a:t>Hazardous Waste: </a:t>
            </a:r>
            <a:r>
              <a:rPr lang="en-US" dirty="0" smtClean="0"/>
              <a:t>Solid, liquid or gaseous wastes which have properties that could pose dangers to human health, property, or the environment if they are not properly treated, stored, transported and </a:t>
            </a:r>
            <a:r>
              <a:rPr lang="en-US" dirty="0"/>
              <a:t>d</a:t>
            </a:r>
            <a:r>
              <a:rPr lang="en-US" dirty="0" smtClean="0"/>
              <a:t>isposed of or otherwise properly managed. Without limiting this definition waste is considered hazardous if it is ignitable, corrosive, reactive, toxic or radioactive and includes healthcare, chemical and related wastes. </a:t>
            </a:r>
            <a:endParaRPr lang="en-US" dirty="0"/>
          </a:p>
        </p:txBody>
      </p:sp>
    </p:spTree>
    <p:extLst>
      <p:ext uri="{BB962C8B-B14F-4D97-AF65-F5344CB8AC3E}">
        <p14:creationId xmlns:p14="http://schemas.microsoft.com/office/powerpoint/2010/main" xmlns="" val="661372119"/>
      </p:ext>
    </p:extLst>
  </p:cSld>
  <p:clrMapOvr>
    <a:masterClrMapping/>
  </p:clrMapOvr>
  <mc:AlternateContent xmlns:mc="http://schemas.openxmlformats.org/markup-compatibility/2006">
    <mc:Choice xmlns:p14="http://schemas.microsoft.com/office/powerpoint/2010/main" xmlns="" Requires="p14">
      <p:transition spd="slow" p14:dur="1250" advClick="0"/>
    </mc:Choice>
    <mc:Fallback>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CATEGORIES OF SOLID WASTE</a:t>
            </a:r>
          </a:p>
        </p:txBody>
      </p:sp>
      <p:sp>
        <p:nvSpPr>
          <p:cNvPr id="3" name="Content Placeholder 2"/>
          <p:cNvSpPr>
            <a:spLocks noGrp="1"/>
          </p:cNvSpPr>
          <p:nvPr>
            <p:ph idx="1"/>
          </p:nvPr>
        </p:nvSpPr>
        <p:spPr/>
        <p:txBody>
          <a:bodyPr/>
          <a:lstStyle/>
          <a:p>
            <a:pPr marL="514350" indent="-514350" algn="just">
              <a:buFont typeface="+mj-lt"/>
              <a:buAutoNum type="alphaLcParenR" startAt="2"/>
            </a:pPr>
            <a:r>
              <a:rPr lang="en-US" sz="2400" b="1" i="1" dirty="0" smtClean="0"/>
              <a:t>Non-hazardous waste:</a:t>
            </a:r>
            <a:r>
              <a:rPr lang="en-US" sz="2400" dirty="0" smtClean="0"/>
              <a:t> Waste which do not possess any of the above referred properties and includes household waste, green waste (garden waste and other waste suitable for composting)</a:t>
            </a:r>
          </a:p>
          <a:p>
            <a:pPr marL="514350" indent="-514350" algn="just">
              <a:buFont typeface="+mj-lt"/>
              <a:buAutoNum type="alphaLcParenR" startAt="2"/>
            </a:pPr>
            <a:endParaRPr lang="en-US" sz="1050" dirty="0" smtClean="0"/>
          </a:p>
          <a:p>
            <a:pPr algn="just">
              <a:buFont typeface="Wingdings" panose="05000000000000000000" pitchFamily="2" charset="2"/>
              <a:buChar char="§"/>
            </a:pPr>
            <a:r>
              <a:rPr lang="en-US" sz="2800" i="1" u="sng" dirty="0" smtClean="0"/>
              <a:t>SIMILARLY distinction can be made between</a:t>
            </a:r>
            <a:r>
              <a:rPr lang="en-US" sz="2800" dirty="0" smtClean="0"/>
              <a:t>:</a:t>
            </a:r>
          </a:p>
          <a:p>
            <a:pPr algn="just">
              <a:buFont typeface="Wingdings" panose="05000000000000000000" pitchFamily="2" charset="2"/>
              <a:buChar char="§"/>
            </a:pPr>
            <a:endParaRPr lang="en-US" sz="1050" dirty="0" smtClean="0"/>
          </a:p>
          <a:p>
            <a:pPr marL="514350" indent="-514350" algn="just">
              <a:buFont typeface="+mj-lt"/>
              <a:buAutoNum type="alphaLcParenR"/>
            </a:pPr>
            <a:r>
              <a:rPr lang="en-US" sz="2400" b="1" i="1" dirty="0" smtClean="0"/>
              <a:t>Organic waste: </a:t>
            </a:r>
            <a:r>
              <a:rPr lang="en-US" sz="2400" dirty="0" smtClean="0"/>
              <a:t>Waste comprising of animal or vegetal matter and typically from which compost can be produced.</a:t>
            </a:r>
          </a:p>
          <a:p>
            <a:pPr marL="514350" indent="-514350" algn="just">
              <a:buFont typeface="+mj-lt"/>
              <a:buAutoNum type="alphaLcParenR"/>
            </a:pPr>
            <a:r>
              <a:rPr lang="en-US" sz="2400" b="1" i="1" dirty="0" smtClean="0"/>
              <a:t>Inorganic waste: </a:t>
            </a:r>
            <a:r>
              <a:rPr lang="en-US" sz="2400" dirty="0" smtClean="0"/>
              <a:t>Waste which is not liable to become putrid decomposed or rotten</a:t>
            </a:r>
            <a:endParaRPr lang="en-US" sz="2400" dirty="0"/>
          </a:p>
        </p:txBody>
      </p:sp>
    </p:spTree>
    <p:extLst>
      <p:ext uri="{BB962C8B-B14F-4D97-AF65-F5344CB8AC3E}">
        <p14:creationId xmlns:p14="http://schemas.microsoft.com/office/powerpoint/2010/main" xmlns="" val="8581131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SOLID WASTE MANAGEMENT</a:t>
            </a:r>
            <a:endParaRPr lang="en-US" b="1" dirty="0"/>
          </a:p>
        </p:txBody>
      </p:sp>
      <p:sp>
        <p:nvSpPr>
          <p:cNvPr id="3" name="Content Placeholder 2"/>
          <p:cNvSpPr>
            <a:spLocks noGrp="1"/>
          </p:cNvSpPr>
          <p:nvPr>
            <p:ph idx="1"/>
          </p:nvPr>
        </p:nvSpPr>
        <p:spPr>
          <a:xfrm>
            <a:off x="755651" y="1705970"/>
            <a:ext cx="10678582" cy="4517409"/>
          </a:xfrm>
        </p:spPr>
        <p:txBody>
          <a:bodyPr>
            <a:normAutofit fontScale="70000" lnSpcReduction="20000"/>
          </a:bodyPr>
          <a:lstStyle/>
          <a:p>
            <a:pPr algn="just">
              <a:buFont typeface="Wingdings" panose="05000000000000000000" pitchFamily="2" charset="2"/>
              <a:buChar char="§"/>
            </a:pPr>
            <a:r>
              <a:rPr lang="en-US" sz="3400" dirty="0"/>
              <a:t>Solid waste management is a term that is used to refer to the process of collecting and treating solid wastes. It also offers solutions for recycling items that do not belong to garbage or trash</a:t>
            </a:r>
            <a:r>
              <a:rPr lang="en-US" sz="3400" dirty="0" smtClean="0"/>
              <a:t>.</a:t>
            </a:r>
          </a:p>
          <a:p>
            <a:pPr algn="just">
              <a:buFont typeface="Wingdings" panose="05000000000000000000" pitchFamily="2" charset="2"/>
              <a:buChar char="§"/>
            </a:pPr>
            <a:endParaRPr lang="en-US" sz="1000" dirty="0" smtClean="0"/>
          </a:p>
          <a:p>
            <a:pPr algn="just">
              <a:buFont typeface="Wingdings" panose="05000000000000000000" pitchFamily="2" charset="2"/>
              <a:buChar char="§"/>
            </a:pPr>
            <a:r>
              <a:rPr lang="en-US" sz="3400" dirty="0" smtClean="0"/>
              <a:t>It is the control of waste related activities with the aim of protecting the environment and conserving resources. </a:t>
            </a:r>
          </a:p>
          <a:p>
            <a:pPr algn="just">
              <a:buFont typeface="Wingdings" panose="05000000000000000000" pitchFamily="2" charset="2"/>
              <a:buChar char="§"/>
            </a:pPr>
            <a:endParaRPr lang="en-US" sz="1400" dirty="0" smtClean="0"/>
          </a:p>
          <a:p>
            <a:pPr algn="just">
              <a:buFont typeface="Wingdings" panose="05000000000000000000" pitchFamily="2" charset="2"/>
              <a:buChar char="§"/>
            </a:pPr>
            <a:r>
              <a:rPr lang="en-US" sz="3400" dirty="0" smtClean="0"/>
              <a:t>According </a:t>
            </a:r>
            <a:r>
              <a:rPr lang="en-US" sz="3400" dirty="0"/>
              <a:t>to Britannica, </a:t>
            </a:r>
            <a:r>
              <a:rPr lang="en-US" sz="3400" i="1" dirty="0"/>
              <a:t>“Solid-waste management, the collecting, treating, and disposing of solid material that is discarded because it has served its purpose or is no longer useful. Improper disposal of municipal solid waste can create unsanitary conditions, and these conditions in turn can lead to pollution of the environment and to outbreaks of vector-borne disease—that is, diseases spread by rodents and insects.”</a:t>
            </a:r>
            <a:endParaRPr lang="en-US" sz="3400" dirty="0"/>
          </a:p>
          <a:p>
            <a:pPr algn="just"/>
            <a:endParaRPr lang="en-US" dirty="0"/>
          </a:p>
          <a:p>
            <a:endParaRPr lang="en-US" dirty="0"/>
          </a:p>
        </p:txBody>
      </p:sp>
    </p:spTree>
    <p:extLst>
      <p:ext uri="{BB962C8B-B14F-4D97-AF65-F5344CB8AC3E}">
        <p14:creationId xmlns:p14="http://schemas.microsoft.com/office/powerpoint/2010/main" xmlns="" val="3530321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Principles of Solid Waste </a:t>
            </a:r>
            <a:r>
              <a:rPr lang="en-US" b="1" dirty="0"/>
              <a:t>M</a:t>
            </a:r>
            <a:r>
              <a:rPr lang="en-US" b="1" dirty="0" smtClean="0"/>
              <a:t>anagement</a:t>
            </a:r>
            <a:endParaRPr lang="en-US" b="1"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2800" dirty="0" smtClean="0"/>
              <a:t>Integrated approach to solid waste management</a:t>
            </a:r>
          </a:p>
          <a:p>
            <a:pPr>
              <a:buFont typeface="Wingdings" panose="05000000000000000000" pitchFamily="2" charset="2"/>
              <a:buChar char="§"/>
            </a:pPr>
            <a:r>
              <a:rPr lang="en-US" sz="2800" dirty="0" smtClean="0"/>
              <a:t>Ensure transparency in the system</a:t>
            </a:r>
          </a:p>
          <a:p>
            <a:pPr>
              <a:buFont typeface="Wingdings" panose="05000000000000000000" pitchFamily="2" charset="2"/>
              <a:buChar char="§"/>
            </a:pPr>
            <a:r>
              <a:rPr lang="en-US" sz="2800" dirty="0" smtClean="0"/>
              <a:t>Consider real (economic, environmental and social ) costs</a:t>
            </a:r>
          </a:p>
          <a:p>
            <a:pPr>
              <a:buFont typeface="Wingdings" panose="05000000000000000000" pitchFamily="2" charset="2"/>
              <a:buChar char="§"/>
            </a:pPr>
            <a:r>
              <a:rPr lang="en-US" sz="2800" dirty="0" smtClean="0"/>
              <a:t>Adopt participatory approaches</a:t>
            </a:r>
          </a:p>
          <a:p>
            <a:pPr>
              <a:buFont typeface="Wingdings" panose="05000000000000000000" pitchFamily="2" charset="2"/>
              <a:buChar char="§"/>
            </a:pPr>
            <a:r>
              <a:rPr lang="en-US" sz="2800" dirty="0" smtClean="0"/>
              <a:t>Education/ Consultation</a:t>
            </a:r>
          </a:p>
          <a:p>
            <a:pPr>
              <a:buFont typeface="Wingdings" panose="05000000000000000000" pitchFamily="2" charset="2"/>
              <a:buChar char="§"/>
            </a:pPr>
            <a:r>
              <a:rPr lang="en-US" sz="2800" dirty="0" smtClean="0"/>
              <a:t>Consistency with legal provisions</a:t>
            </a:r>
          </a:p>
          <a:p>
            <a:endParaRPr lang="en-US" dirty="0"/>
          </a:p>
        </p:txBody>
      </p:sp>
    </p:spTree>
    <p:extLst>
      <p:ext uri="{BB962C8B-B14F-4D97-AF65-F5344CB8AC3E}">
        <p14:creationId xmlns:p14="http://schemas.microsoft.com/office/powerpoint/2010/main" xmlns="" val="94629608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Elements of Solid Waste Management</a:t>
            </a:r>
            <a:endParaRPr lang="en-US" b="1" dirty="0"/>
          </a:p>
        </p:txBody>
      </p:sp>
      <p:sp>
        <p:nvSpPr>
          <p:cNvPr id="3" name="Content Placeholder 2"/>
          <p:cNvSpPr>
            <a:spLocks noGrp="1"/>
          </p:cNvSpPr>
          <p:nvPr>
            <p:ph idx="1"/>
          </p:nvPr>
        </p:nvSpPr>
        <p:spPr>
          <a:xfrm>
            <a:off x="313899" y="1711657"/>
            <a:ext cx="11354937" cy="4047699"/>
          </a:xfrm>
        </p:spPr>
        <p:txBody>
          <a:bodyPr/>
          <a:lstStyle/>
          <a:p>
            <a:pPr algn="just">
              <a:buFont typeface="Wingdings" panose="05000000000000000000" pitchFamily="2" charset="2"/>
              <a:buChar char="§"/>
            </a:pPr>
            <a:r>
              <a:rPr lang="en-US" sz="1800" b="1" i="1" dirty="0" smtClean="0"/>
              <a:t>Generation</a:t>
            </a:r>
            <a:r>
              <a:rPr lang="en-US" sz="1800" b="1" i="1" dirty="0"/>
              <a:t>: </a:t>
            </a:r>
            <a:r>
              <a:rPr lang="en-US" sz="1800" dirty="0"/>
              <a:t>It encompasses activities in which material are identified as no longer being in value, i.e. Materials that are thrown away for disposal.</a:t>
            </a:r>
          </a:p>
          <a:p>
            <a:pPr lvl="0" algn="just">
              <a:buFont typeface="Wingdings" panose="05000000000000000000" pitchFamily="2" charset="2"/>
              <a:buChar char="§"/>
            </a:pPr>
            <a:r>
              <a:rPr lang="en-US" sz="1800" b="1" i="1" dirty="0" smtClean="0"/>
              <a:t>Storage</a:t>
            </a:r>
            <a:r>
              <a:rPr lang="en-US" sz="1800" b="1" i="1" dirty="0"/>
              <a:t>: </a:t>
            </a:r>
            <a:r>
              <a:rPr lang="en-US" sz="1800" dirty="0"/>
              <a:t>Involves activities associated with management of waste until it is placed in storage containers for collection. </a:t>
            </a:r>
          </a:p>
          <a:p>
            <a:pPr lvl="0" algn="just">
              <a:buFont typeface="Wingdings" panose="05000000000000000000" pitchFamily="2" charset="2"/>
              <a:buChar char="§"/>
            </a:pPr>
            <a:r>
              <a:rPr lang="en-US" sz="1800" b="1" i="1" dirty="0" smtClean="0"/>
              <a:t>Collection</a:t>
            </a:r>
            <a:r>
              <a:rPr lang="en-US" sz="1800" b="1" i="1" dirty="0"/>
              <a:t>: </a:t>
            </a:r>
            <a:r>
              <a:rPr lang="en-US" sz="1800" dirty="0"/>
              <a:t>It involves gatherings as well as transport of these materials after collection to the location where collection vehicle is emptied.</a:t>
            </a:r>
          </a:p>
          <a:p>
            <a:pPr lvl="0" algn="just">
              <a:buFont typeface="Wingdings" panose="05000000000000000000" pitchFamily="2" charset="2"/>
              <a:buChar char="§"/>
            </a:pPr>
            <a:r>
              <a:rPr lang="en-US" sz="1800" b="1" i="1" dirty="0" smtClean="0"/>
              <a:t>Transfer </a:t>
            </a:r>
            <a:r>
              <a:rPr lang="en-US" sz="1800" b="1" i="1" dirty="0"/>
              <a:t>and Transport: </a:t>
            </a:r>
            <a:r>
              <a:rPr lang="en-US" sz="1800" dirty="0"/>
              <a:t>The functional element of transfer and transport involves two types: (</a:t>
            </a:r>
            <a:r>
              <a:rPr lang="en-US" sz="1800" dirty="0" err="1"/>
              <a:t>i</a:t>
            </a:r>
            <a:r>
              <a:rPr lang="en-US" sz="1800" dirty="0"/>
              <a:t>) The transfer of waste from the smaller collection vehicle to the larger transport equipment and (ii) The subsequent transport of the waste, usually over long distances, to processing or disposal site.</a:t>
            </a:r>
          </a:p>
          <a:p>
            <a:pPr lvl="0" algn="just">
              <a:buFont typeface="Wingdings" panose="05000000000000000000" pitchFamily="2" charset="2"/>
              <a:buChar char="§"/>
            </a:pPr>
            <a:r>
              <a:rPr lang="en-US" sz="1800" b="1" i="1" dirty="0" smtClean="0"/>
              <a:t>Processing </a:t>
            </a:r>
            <a:r>
              <a:rPr lang="en-US" sz="1800" b="1" i="1" dirty="0"/>
              <a:t>and Transformation: </a:t>
            </a:r>
            <a:r>
              <a:rPr lang="en-US" sz="1800" dirty="0"/>
              <a:t>(</a:t>
            </a:r>
            <a:r>
              <a:rPr lang="en-US" sz="1800" dirty="0" err="1"/>
              <a:t>i</a:t>
            </a:r>
            <a:r>
              <a:rPr lang="en-US" sz="1800" dirty="0"/>
              <a:t>) It involves recovery of sorted material, processing of sorted waste and its transformation in location away from the source of waste generation. (ii) It helps to recover conversion products and energy while transformation is taking place.</a:t>
            </a:r>
          </a:p>
          <a:p>
            <a:pPr lvl="0" algn="just">
              <a:buFont typeface="Wingdings" panose="05000000000000000000" pitchFamily="2" charset="2"/>
              <a:buChar char="§"/>
            </a:pPr>
            <a:r>
              <a:rPr lang="en-US" sz="1800" b="1" i="1" dirty="0" smtClean="0"/>
              <a:t>Disposal</a:t>
            </a:r>
            <a:r>
              <a:rPr lang="en-US" sz="1800" b="1" i="1" dirty="0"/>
              <a:t>: </a:t>
            </a:r>
            <a:r>
              <a:rPr lang="en-US" sz="1800" dirty="0"/>
              <a:t>It involves disposal from land filling and uncontrolled dumping collected from residential, commercial and industrial areas</a:t>
            </a:r>
            <a:r>
              <a:rPr lang="en-US" sz="1800" dirty="0" smtClean="0"/>
              <a:t>.</a:t>
            </a:r>
            <a:endParaRPr lang="en-US" sz="1800" dirty="0"/>
          </a:p>
        </p:txBody>
      </p:sp>
    </p:spTree>
    <p:extLst>
      <p:ext uri="{BB962C8B-B14F-4D97-AF65-F5344CB8AC3E}">
        <p14:creationId xmlns:p14="http://schemas.microsoft.com/office/powerpoint/2010/main" xmlns="" val="178963960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Strategies for Waste Management</a:t>
            </a:r>
            <a:endParaRPr lang="en-US" b="1" dirty="0"/>
          </a:p>
        </p:txBody>
      </p:sp>
      <p:sp>
        <p:nvSpPr>
          <p:cNvPr id="3" name="Content Placeholder 2"/>
          <p:cNvSpPr>
            <a:spLocks noGrp="1"/>
          </p:cNvSpPr>
          <p:nvPr>
            <p:ph idx="1"/>
          </p:nvPr>
        </p:nvSpPr>
        <p:spPr/>
        <p:txBody>
          <a:bodyPr>
            <a:normAutofit fontScale="85000" lnSpcReduction="20000"/>
          </a:bodyPr>
          <a:lstStyle/>
          <a:p>
            <a:pPr algn="just">
              <a:buFont typeface="Wingdings" panose="05000000000000000000" pitchFamily="2" charset="2"/>
              <a:buChar char="§"/>
            </a:pPr>
            <a:r>
              <a:rPr lang="en-US" b="1" dirty="0" smtClean="0"/>
              <a:t>Reduce</a:t>
            </a:r>
            <a:r>
              <a:rPr lang="en-US" dirty="0" smtClean="0"/>
              <a:t> (minimize the quantity of waste produced)</a:t>
            </a:r>
          </a:p>
          <a:p>
            <a:pPr lvl="1" algn="just">
              <a:buFont typeface="Courier New" panose="02070309020205020404" pitchFamily="49" charset="0"/>
              <a:buChar char="o"/>
            </a:pPr>
            <a:r>
              <a:rPr lang="en-US" dirty="0" smtClean="0"/>
              <a:t>E.g. source reduction prevents waste either by redesigning products or by otherwise changing societal patterns of consumption and waste generation)</a:t>
            </a:r>
          </a:p>
          <a:p>
            <a:pPr algn="just">
              <a:buFont typeface="Wingdings" panose="05000000000000000000" pitchFamily="2" charset="2"/>
              <a:buChar char="§"/>
            </a:pPr>
            <a:r>
              <a:rPr lang="en-US" b="1" dirty="0" smtClean="0"/>
              <a:t>Reuse</a:t>
            </a:r>
            <a:r>
              <a:rPr lang="en-US" dirty="0" smtClean="0"/>
              <a:t> (use of an item more than once e.g. shopping bags, old books, white board markers) or repeated use of a waste material in a process (often after some treatment or makeup)</a:t>
            </a:r>
          </a:p>
          <a:p>
            <a:pPr algn="just">
              <a:buFont typeface="Wingdings" panose="05000000000000000000" pitchFamily="2" charset="2"/>
              <a:buChar char="§"/>
            </a:pPr>
            <a:r>
              <a:rPr lang="en-US" b="1" dirty="0" smtClean="0"/>
              <a:t>Recycling</a:t>
            </a:r>
            <a:r>
              <a:rPr lang="en-US" dirty="0" smtClean="0"/>
              <a:t> (the reprocessing or remanufacturing of material into new or different products)</a:t>
            </a:r>
          </a:p>
          <a:p>
            <a:pPr lvl="1" algn="just">
              <a:buFont typeface="Courier New" panose="02070309020205020404" pitchFamily="49" charset="0"/>
              <a:buChar char="o"/>
            </a:pPr>
            <a:r>
              <a:rPr lang="en-US" dirty="0" smtClean="0"/>
              <a:t>Recyclable materials include many kinds of glass, paper, metals, plastics, textiles and electronics)</a:t>
            </a:r>
            <a:endParaRPr lang="en-US" dirty="0"/>
          </a:p>
        </p:txBody>
      </p:sp>
    </p:spTree>
    <p:extLst>
      <p:ext uri="{BB962C8B-B14F-4D97-AF65-F5344CB8AC3E}">
        <p14:creationId xmlns:p14="http://schemas.microsoft.com/office/powerpoint/2010/main" xmlns="" val="42497963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Strategies for Waste Management</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
            </a:pPr>
            <a:r>
              <a:rPr lang="en-US" sz="2300" b="1" dirty="0" smtClean="0"/>
              <a:t>Biologically Treat </a:t>
            </a:r>
            <a:r>
              <a:rPr lang="en-US" sz="2300" b="1" dirty="0"/>
              <a:t>W</a:t>
            </a:r>
            <a:r>
              <a:rPr lang="en-US" sz="2300" b="1" dirty="0" smtClean="0"/>
              <a:t>aste </a:t>
            </a:r>
            <a:r>
              <a:rPr lang="en-US" sz="2300" dirty="0" smtClean="0"/>
              <a:t>(e.g. decomposition of organic waste to form compost)</a:t>
            </a:r>
          </a:p>
          <a:p>
            <a:pPr algn="just">
              <a:buFont typeface="Wingdings" panose="05000000000000000000" pitchFamily="2" charset="2"/>
              <a:buChar char="§"/>
            </a:pPr>
            <a:r>
              <a:rPr lang="en-US" sz="2300" b="1" dirty="0" smtClean="0"/>
              <a:t>Incinerate Waste </a:t>
            </a:r>
            <a:r>
              <a:rPr lang="en-US" sz="2300" dirty="0" smtClean="0"/>
              <a:t>(waste is burnt n high incineration furnace to ashes)</a:t>
            </a:r>
          </a:p>
          <a:p>
            <a:pPr algn="just">
              <a:buFont typeface="Wingdings" panose="05000000000000000000" pitchFamily="2" charset="2"/>
              <a:buChar char="§"/>
            </a:pPr>
            <a:r>
              <a:rPr lang="en-US" sz="2300" b="1" dirty="0"/>
              <a:t>Bury </a:t>
            </a:r>
            <a:r>
              <a:rPr lang="en-US" sz="2300" b="1" dirty="0" smtClean="0"/>
              <a:t>Waste </a:t>
            </a:r>
            <a:r>
              <a:rPr lang="en-US" sz="2300" b="1" dirty="0"/>
              <a:t>in state of the art </a:t>
            </a:r>
            <a:r>
              <a:rPr lang="en-US" sz="2300" b="1" dirty="0" smtClean="0"/>
              <a:t>landfills</a:t>
            </a:r>
          </a:p>
          <a:p>
            <a:pPr algn="just">
              <a:buFont typeface="Wingdings" panose="05000000000000000000" pitchFamily="2" charset="2"/>
              <a:buChar char="§"/>
            </a:pPr>
            <a:r>
              <a:rPr lang="en-US" sz="2300" b="1" dirty="0" smtClean="0"/>
              <a:t>Waste Recovery</a:t>
            </a:r>
          </a:p>
          <a:p>
            <a:pPr lvl="1" algn="just">
              <a:buFont typeface="Courier New" panose="02070309020205020404" pitchFamily="49" charset="0"/>
              <a:buChar char="o"/>
            </a:pPr>
            <a:r>
              <a:rPr lang="en-US" sz="1900" dirty="0" smtClean="0"/>
              <a:t>Extraction from a waste of some materials or components that have value in other uses (e.g. salvage of leas from car batteries, copper wire from old fan)</a:t>
            </a:r>
          </a:p>
          <a:p>
            <a:pPr lvl="1" algn="just">
              <a:buFont typeface="Courier New" panose="02070309020205020404" pitchFamily="49" charset="0"/>
              <a:buChar char="o"/>
            </a:pPr>
            <a:r>
              <a:rPr lang="en-US" sz="1900" dirty="0" smtClean="0"/>
              <a:t>Extraction and utilization of energy from waste stream</a:t>
            </a:r>
          </a:p>
          <a:p>
            <a:pPr lvl="3" algn="just"/>
            <a:r>
              <a:rPr lang="en-US" sz="1600" dirty="0"/>
              <a:t>E.g. </a:t>
            </a:r>
            <a:r>
              <a:rPr lang="en-US" sz="1600" dirty="0" smtClean="0"/>
              <a:t>Bio </a:t>
            </a:r>
            <a:r>
              <a:rPr lang="en-US" sz="1600" dirty="0"/>
              <a:t>gas made from slurry of cow dung and water</a:t>
            </a:r>
          </a:p>
          <a:p>
            <a:pPr lvl="3" algn="just"/>
            <a:r>
              <a:rPr lang="en-US" sz="1600" dirty="0"/>
              <a:t>Use of refuse derived fuel (dried and shredded municipal; waste </a:t>
            </a:r>
            <a:r>
              <a:rPr lang="en-US" sz="1600" dirty="0" smtClean="0"/>
              <a:t>excluding </a:t>
            </a:r>
            <a:r>
              <a:rPr lang="en-US" sz="1600" dirty="0"/>
              <a:t>recyclables) for use in </a:t>
            </a:r>
            <a:r>
              <a:rPr lang="en-US" sz="1600" dirty="0" smtClean="0"/>
              <a:t>cement </a:t>
            </a:r>
            <a:r>
              <a:rPr lang="en-US" sz="1600" dirty="0"/>
              <a:t>plants, power generation </a:t>
            </a:r>
            <a:r>
              <a:rPr lang="en-US" sz="1600" dirty="0" smtClean="0"/>
              <a:t>plants etc.)</a:t>
            </a:r>
            <a:endParaRPr lang="en-US" sz="1600" dirty="0"/>
          </a:p>
          <a:p>
            <a:pPr lvl="1" algn="just">
              <a:buFont typeface="Courier New" panose="02070309020205020404" pitchFamily="49" charset="0"/>
              <a:buChar char="o"/>
            </a:pPr>
            <a:endParaRPr lang="en-US" sz="2000" dirty="0"/>
          </a:p>
        </p:txBody>
      </p:sp>
    </p:spTree>
    <p:extLst>
      <p:ext uri="{BB962C8B-B14F-4D97-AF65-F5344CB8AC3E}">
        <p14:creationId xmlns:p14="http://schemas.microsoft.com/office/powerpoint/2010/main" xmlns="" val="268802035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Theme1">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Theme1" id="{AFE4281D-4F60-48AD-95C2-13DDEC5AF5CE}" vid="{B5E34FB1-3F67-4266-9C77-1651C224C66D}"/>
    </a:ext>
  </a:extLst>
</a:theme>
</file>

<file path=ppt/theme/themeOverride1.xml><?xml version="1.0" encoding="utf-8"?>
<a:themeOverride xmlns:a="http://schemas.openxmlformats.org/drawingml/2006/main">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themeOverride>
</file>

<file path=docProps/app.xml><?xml version="1.0" encoding="utf-8"?>
<Properties xmlns="http://schemas.openxmlformats.org/officeDocument/2006/extended-properties" xmlns:vt="http://schemas.openxmlformats.org/officeDocument/2006/docPropsVTypes">
  <Template/>
  <TotalTime>212</TotalTime>
  <Words>1932</Words>
  <Application>Microsoft Office PowerPoint</Application>
  <PresentationFormat>Custom</PresentationFormat>
  <Paragraphs>113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Theme1</vt:lpstr>
      <vt:lpstr>SOLID WASTE MANAGEMENT</vt:lpstr>
      <vt:lpstr>INTRODUCTION</vt:lpstr>
      <vt:lpstr>CATEGORIES OF SOLID WASTE</vt:lpstr>
      <vt:lpstr>CATEGORIES OF SOLID WASTE</vt:lpstr>
      <vt:lpstr>SOLID WASTE MANAGEMENT</vt:lpstr>
      <vt:lpstr>Principles of Solid Waste Management</vt:lpstr>
      <vt:lpstr>Elements of Solid Waste Management</vt:lpstr>
      <vt:lpstr>Strategies for Waste Management</vt:lpstr>
      <vt:lpstr>Strategies for Waste Management</vt:lpstr>
      <vt:lpstr>Considerations for Landfill Sites</vt:lpstr>
      <vt:lpstr>Considerations for Landfill Sites</vt:lpstr>
      <vt:lpstr>Considerations for Landfill Sites</vt:lpstr>
      <vt:lpstr>Considerations for Landfill Sites</vt:lpstr>
      <vt:lpstr>Considerations for Landfill Sites</vt:lpstr>
      <vt:lpstr>Solid Waste Management in Pakistan</vt:lpstr>
      <vt:lpstr>Solid Waste Management in Pakistan</vt:lpstr>
      <vt:lpstr>Case of Lahore</vt:lpstr>
      <vt:lpstr>Case of Lahore</vt:lpstr>
      <vt:lpstr>The Way Forward</vt:lpstr>
      <vt:lpstr>The Way Forward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fcc</cp:lastModifiedBy>
  <cp:revision>30</cp:revision>
  <dcterms:created xsi:type="dcterms:W3CDTF">2020-03-08T11:04:14Z</dcterms:created>
  <dcterms:modified xsi:type="dcterms:W3CDTF">2020-09-12T10:08:25Z</dcterms:modified>
</cp:coreProperties>
</file>